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512" r:id="rId3"/>
    <p:sldId id="516" r:id="rId4"/>
    <p:sldId id="602" r:id="rId5"/>
    <p:sldId id="522" r:id="rId6"/>
    <p:sldId id="588" r:id="rId7"/>
    <p:sldId id="520" r:id="rId8"/>
    <p:sldId id="599" r:id="rId9"/>
    <p:sldId id="600" r:id="rId10"/>
    <p:sldId id="601" r:id="rId11"/>
    <p:sldId id="525" r:id="rId12"/>
    <p:sldId id="523" r:id="rId13"/>
    <p:sldId id="589" r:id="rId14"/>
    <p:sldId id="586" r:id="rId15"/>
    <p:sldId id="524" r:id="rId16"/>
    <p:sldId id="590" r:id="rId17"/>
    <p:sldId id="591" r:id="rId18"/>
    <p:sldId id="592" r:id="rId19"/>
    <p:sldId id="593" r:id="rId20"/>
    <p:sldId id="594" r:id="rId21"/>
    <p:sldId id="595" r:id="rId22"/>
    <p:sldId id="596" r:id="rId23"/>
    <p:sldId id="597" r:id="rId24"/>
    <p:sldId id="598" r:id="rId25"/>
    <p:sldId id="550" r:id="rId26"/>
    <p:sldId id="553" r:id="rId27"/>
    <p:sldId id="603" r:id="rId28"/>
    <p:sldId id="529" r:id="rId29"/>
    <p:sldId id="530" r:id="rId30"/>
    <p:sldId id="551" r:id="rId31"/>
    <p:sldId id="552" r:id="rId32"/>
    <p:sldId id="604"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E30055-E7D7-6E4B-8C30-C99B3FDC89B5}" type="datetimeFigureOut">
              <a:rPr lang="en-US" smtClean="0"/>
              <a:t>1/30/18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5E4B45-540F-D04F-BE21-37FE6F4AE782}" type="slidenum">
              <a:rPr lang="en-US" smtClean="0"/>
              <a:t>‹#›</a:t>
            </a:fld>
            <a:endParaRPr lang="en-US"/>
          </a:p>
        </p:txBody>
      </p:sp>
    </p:spTree>
    <p:extLst>
      <p:ext uri="{BB962C8B-B14F-4D97-AF65-F5344CB8AC3E}">
        <p14:creationId xmlns:p14="http://schemas.microsoft.com/office/powerpoint/2010/main" val="52734185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B71EE1-2B16-B14E-9E7A-474DDB204485}" type="slidenum">
              <a:rPr lang="en-US" smtClean="0"/>
              <a:pPr>
                <a:defRPr/>
              </a:pPr>
              <a:t>5</a:t>
            </a:fld>
            <a:endParaRPr lang="en-US" dirty="0"/>
          </a:p>
        </p:txBody>
      </p:sp>
    </p:spTree>
    <p:extLst>
      <p:ext uri="{BB962C8B-B14F-4D97-AF65-F5344CB8AC3E}">
        <p14:creationId xmlns:p14="http://schemas.microsoft.com/office/powerpoint/2010/main" val="427615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B71EE1-2B16-B14E-9E7A-474DDB204485}" type="slidenum">
              <a:rPr lang="en-US" smtClean="0"/>
              <a:pPr>
                <a:defRPr/>
              </a:pPr>
              <a:t>11</a:t>
            </a:fld>
            <a:endParaRPr lang="en-US" dirty="0"/>
          </a:p>
        </p:txBody>
      </p:sp>
    </p:spTree>
    <p:extLst>
      <p:ext uri="{BB962C8B-B14F-4D97-AF65-F5344CB8AC3E}">
        <p14:creationId xmlns:p14="http://schemas.microsoft.com/office/powerpoint/2010/main" val="427615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69" y="4344229"/>
            <a:ext cx="5485463" cy="4114387"/>
          </a:xfrm>
          <a:prstGeom prst="rect">
            <a:avLst/>
          </a:prstGeom>
        </p:spPr>
        <p:txBody>
          <a:bodyPr>
            <a:noAutofit/>
          </a:bodyPr>
          <a:lstStyle/>
          <a:p>
            <a:endParaRPr lang="en-US" sz="1100" dirty="0"/>
          </a:p>
        </p:txBody>
      </p:sp>
      <p:sp>
        <p:nvSpPr>
          <p:cNvPr id="4" name="Slide Number Placeholder 3"/>
          <p:cNvSpPr>
            <a:spLocks noGrp="1"/>
          </p:cNvSpPr>
          <p:nvPr>
            <p:ph type="sldNum" sz="quarter" idx="10"/>
          </p:nvPr>
        </p:nvSpPr>
        <p:spPr/>
        <p:txBody>
          <a:bodyPr/>
          <a:lstStyle/>
          <a:p>
            <a:pPr>
              <a:defRPr/>
            </a:pPr>
            <a:fld id="{412DA962-3CAA-4FE2-BB77-EFE6B2F1CD13}" type="slidenum">
              <a:rPr lang="en-US" smtClean="0"/>
              <a:pPr>
                <a:defRPr/>
              </a:pPr>
              <a:t>14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421" y="4344025"/>
            <a:ext cx="5485158" cy="4114488"/>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B71EE1-2B16-B14E-9E7A-474DDB204485}" type="slidenum">
              <a:rPr lang="en-US" smtClean="0"/>
              <a:pPr>
                <a:defRPr/>
              </a:pPr>
              <a:t>15</a:t>
            </a:fld>
            <a:endParaRPr lang="en-US" dirty="0"/>
          </a:p>
        </p:txBody>
      </p:sp>
    </p:spTree>
    <p:extLst>
      <p:ext uri="{BB962C8B-B14F-4D97-AF65-F5344CB8AC3E}">
        <p14:creationId xmlns:p14="http://schemas.microsoft.com/office/powerpoint/2010/main" val="4276154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8" y="269875"/>
            <a:ext cx="4983162" cy="3738563"/>
          </a:xfrm>
        </p:spPr>
      </p:sp>
      <p:sp>
        <p:nvSpPr>
          <p:cNvPr id="3" name="Notes Placeholder 2"/>
          <p:cNvSpPr>
            <a:spLocks noGrp="1"/>
          </p:cNvSpPr>
          <p:nvPr>
            <p:ph type="body" idx="1"/>
          </p:nvPr>
        </p:nvSpPr>
        <p:spPr>
          <a:xfrm>
            <a:off x="311287" y="4198617"/>
            <a:ext cx="5029200" cy="411480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4A9C18-AD79-2B42-A774-23909C79A474}" type="slidenum">
              <a:rPr lang="en-US" smtClean="0"/>
              <a:pPr>
                <a:defRPr/>
              </a:pPr>
              <a:t>25</a:t>
            </a:fld>
            <a:endParaRPr lang="en-US" dirty="0"/>
          </a:p>
        </p:txBody>
      </p:sp>
    </p:spTree>
    <p:extLst>
      <p:ext uri="{BB962C8B-B14F-4D97-AF65-F5344CB8AC3E}">
        <p14:creationId xmlns:p14="http://schemas.microsoft.com/office/powerpoint/2010/main" val="295621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6269" y="4344229"/>
            <a:ext cx="5485463" cy="4114387"/>
          </a:xfrm>
          <a:prstGeom prst="rect">
            <a:avLst/>
          </a:prstGeom>
        </p:spPr>
        <p:txBody>
          <a:bodyPr>
            <a:noAutofit/>
          </a:bodyPr>
          <a:lstStyle/>
          <a:p>
            <a:endParaRPr lang="en-US" sz="1100" dirty="0"/>
          </a:p>
        </p:txBody>
      </p:sp>
      <p:sp>
        <p:nvSpPr>
          <p:cNvPr id="4" name="Slide Number Placeholder 3"/>
          <p:cNvSpPr>
            <a:spLocks noGrp="1"/>
          </p:cNvSpPr>
          <p:nvPr>
            <p:ph type="sldNum" sz="quarter" idx="10"/>
          </p:nvPr>
        </p:nvSpPr>
        <p:spPr/>
        <p:txBody>
          <a:bodyPr/>
          <a:lstStyle/>
          <a:p>
            <a:pPr>
              <a:defRPr/>
            </a:pPr>
            <a:fld id="{412DA962-3CAA-4FE2-BB77-EFE6B2F1CD13}" type="slidenum">
              <a:rPr lang="en-US" smtClean="0"/>
              <a:pPr>
                <a:defRPr/>
              </a:pPr>
              <a:t>28</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subtitle style</a:t>
            </a:r>
            <a:endParaRPr lang="en-US" dirty="0"/>
          </a:p>
        </p:txBody>
      </p:sp>
      <p:sp>
        <p:nvSpPr>
          <p:cNvPr id="4" name="Date Placeholder 3"/>
          <p:cNvSpPr>
            <a:spLocks noGrp="1"/>
          </p:cNvSpPr>
          <p:nvPr>
            <p:ph type="dt" sz="half" idx="10"/>
          </p:nvPr>
        </p:nvSpPr>
        <p:spPr/>
        <p:txBody>
          <a:bodyPr/>
          <a:lstStyle/>
          <a:p>
            <a:fld id="{6CCABD24-79CE-D542-8FA9-CB7992A97E5B}"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ABD24-79CE-D542-8FA9-CB7992A97E5B}"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CABD24-79CE-D542-8FA9-CB7992A97E5B}"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05800" cy="685800"/>
          </a:xfrm>
        </p:spPr>
        <p:txBody>
          <a:bodyPr/>
          <a:lstStyle/>
          <a:p>
            <a:r>
              <a:rPr lang="en-US"/>
              <a:t>Click to edit Master title style</a:t>
            </a:r>
          </a:p>
        </p:txBody>
      </p:sp>
      <p:sp>
        <p:nvSpPr>
          <p:cNvPr id="3" name="Chart Placeholder 2"/>
          <p:cNvSpPr>
            <a:spLocks noGrp="1"/>
          </p:cNvSpPr>
          <p:nvPr>
            <p:ph type="chart" idx="1"/>
          </p:nvPr>
        </p:nvSpPr>
        <p:spPr>
          <a:xfrm>
            <a:off x="457200" y="1295400"/>
            <a:ext cx="8229600" cy="5029200"/>
          </a:xfrm>
        </p:spPr>
        <p:txBody>
          <a:bodyPr/>
          <a:lstStyle/>
          <a:p>
            <a:pPr lvl="0"/>
            <a:endParaRPr lang="en-US" noProof="0"/>
          </a:p>
        </p:txBody>
      </p:sp>
      <p:sp>
        <p:nvSpPr>
          <p:cNvPr id="4" name="Rectangle 6"/>
          <p:cNvSpPr>
            <a:spLocks noGrp="1" noChangeArrowheads="1"/>
          </p:cNvSpPr>
          <p:nvPr>
            <p:ph type="sldNum" sz="quarter" idx="10"/>
          </p:nvPr>
        </p:nvSpPr>
        <p:spPr>
          <a:ln/>
        </p:spPr>
        <p:txBody>
          <a:bodyPr/>
          <a:lstStyle>
            <a:lvl1pPr>
              <a:defRPr/>
            </a:lvl1pPr>
          </a:lstStyle>
          <a:p>
            <a:fld id="{80A09108-66BF-4BE2-8536-D5F9F4D4F49F}" type="slidenum">
              <a:rPr lang="en-US"/>
              <a:pPr/>
              <a:t>‹#›</a:t>
            </a:fld>
            <a:endParaRPr lang="en-US"/>
          </a:p>
        </p:txBody>
      </p:sp>
      <p:sp>
        <p:nvSpPr>
          <p:cNvPr id="5" name="Rectangle 18"/>
          <p:cNvSpPr>
            <a:spLocks noGrp="1" noChangeArrowheads="1"/>
          </p:cNvSpPr>
          <p:nvPr>
            <p:ph type="ftr" sz="quarter" idx="11"/>
          </p:nvPr>
        </p:nvSpPr>
        <p:spPr>
          <a:ln/>
        </p:spPr>
        <p:txBody>
          <a:bodyPr/>
          <a:lstStyle>
            <a:lvl1pPr>
              <a:defRPr/>
            </a:lvl1pPr>
          </a:lstStyle>
          <a:p>
            <a:pPr>
              <a:defRPr/>
            </a:pPr>
            <a:r>
              <a:rPr lang="en-US"/>
              <a:t>FJOH Summer School</a:t>
            </a:r>
          </a:p>
        </p:txBody>
      </p:sp>
      <p:sp>
        <p:nvSpPr>
          <p:cNvPr id="6" name="Rectangle 24"/>
          <p:cNvSpPr>
            <a:spLocks noGrp="1" noChangeArrowheads="1"/>
          </p:cNvSpPr>
          <p:nvPr>
            <p:ph type="dt" sz="half" idx="12"/>
          </p:nvPr>
        </p:nvSpPr>
        <p:spPr>
          <a:ln/>
        </p:spPr>
        <p:txBody>
          <a:bodyPr/>
          <a:lstStyle>
            <a:lvl1pPr>
              <a:defRPr/>
            </a:lvl1pPr>
          </a:lstStyle>
          <a:p>
            <a:pPr>
              <a:defRPr/>
            </a:pPr>
            <a:r>
              <a:rPr lang="en-US"/>
              <a:t>August 2004</a:t>
            </a:r>
          </a:p>
        </p:txBody>
      </p:sp>
    </p:spTree>
    <p:extLst>
      <p:ext uri="{BB962C8B-B14F-4D97-AF65-F5344CB8AC3E}">
        <p14:creationId xmlns:p14="http://schemas.microsoft.com/office/powerpoint/2010/main" val="88851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CABD24-79CE-D542-8FA9-CB7992A97E5B}"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a:t>Click to edit Master text styles</a:t>
            </a:r>
          </a:p>
        </p:txBody>
      </p:sp>
      <p:sp>
        <p:nvSpPr>
          <p:cNvPr id="4" name="Date Placeholder 3"/>
          <p:cNvSpPr>
            <a:spLocks noGrp="1"/>
          </p:cNvSpPr>
          <p:nvPr>
            <p:ph type="dt" sz="half" idx="10"/>
          </p:nvPr>
        </p:nvSpPr>
        <p:spPr/>
        <p:txBody>
          <a:bodyPr/>
          <a:lstStyle/>
          <a:p>
            <a:fld id="{6CCABD24-79CE-D542-8FA9-CB7992A97E5B}" type="datetimeFigureOut">
              <a:rPr lang="en-US" smtClean="0"/>
              <a:t>1/30/18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CABD24-79CE-D542-8FA9-CB7992A97E5B}" type="datetimeFigureOut">
              <a:rPr lang="en-US" smtClean="0"/>
              <a:t>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F4CE-6C7D-CA43-80BD-C68937A5AB47}"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CABD24-79CE-D542-8FA9-CB7992A97E5B}" type="datetimeFigureOut">
              <a:rPr lang="en-US" smtClean="0"/>
              <a:t>1/30/18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CABD24-79CE-D542-8FA9-CB7992A97E5B}" type="datetimeFigureOut">
              <a:rPr lang="en-US" smtClean="0"/>
              <a:t>1/30/18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ABD24-79CE-D542-8FA9-CB7992A97E5B}" type="datetimeFigureOut">
              <a:rPr lang="en-US" smtClean="0"/>
              <a:t>1/30/18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a:t>Click to edit Master text styles</a:t>
            </a:r>
          </a:p>
        </p:txBody>
      </p:sp>
      <p:sp>
        <p:nvSpPr>
          <p:cNvPr id="5" name="Date Placeholder 4"/>
          <p:cNvSpPr>
            <a:spLocks noGrp="1"/>
          </p:cNvSpPr>
          <p:nvPr>
            <p:ph type="dt" sz="half" idx="10"/>
          </p:nvPr>
        </p:nvSpPr>
        <p:spPr/>
        <p:txBody>
          <a:bodyPr/>
          <a:lstStyle/>
          <a:p>
            <a:fld id="{6CCABD24-79CE-D542-8FA9-CB7992A97E5B}" type="datetimeFigureOut">
              <a:rPr lang="en-US" smtClean="0"/>
              <a:t>1/30/18</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80E3F4CE-6C7D-CA43-80BD-C68937A5AB4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CABD24-79CE-D542-8FA9-CB7992A97E5B}" type="datetimeFigureOut">
              <a:rPr lang="en-US" smtClean="0"/>
              <a:t>1/30/18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E3F4CE-6C7D-CA43-80BD-C68937A5AB4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userDrawn="1"/>
        </p:nvSpPr>
        <p:spPr>
          <a:xfrm>
            <a:off x="-2382" y="6170821"/>
            <a:ext cx="3574257" cy="687179"/>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6170821"/>
            <a:ext cx="9146380" cy="687180"/>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CCABD24-79CE-D542-8FA9-CB7992A97E5B}" type="datetimeFigureOut">
              <a:rPr lang="en-US" smtClean="0"/>
              <a:t>1/30/18</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80E3F4CE-6C7D-CA43-80BD-C68937A5AB4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hks.harvard.edu/sdn/articles/files/Jasanoff-Humility.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jp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Times" charset="0"/>
              </a:rPr>
              <a:t>21</a:t>
            </a:r>
            <a:r>
              <a:rPr lang="en-US" baseline="30000" dirty="0">
                <a:latin typeface="Times" charset="0"/>
              </a:rPr>
              <a:t>st</a:t>
            </a:r>
            <a:r>
              <a:rPr lang="en-US" dirty="0">
                <a:latin typeface="Times" charset="0"/>
              </a:rPr>
              <a:t> Century nuclear energy-you are in charge of creating it</a:t>
            </a:r>
            <a:endParaRPr lang="en-US" dirty="0"/>
          </a:p>
        </p:txBody>
      </p:sp>
      <p:sp>
        <p:nvSpPr>
          <p:cNvPr id="3" name="Subtitle 2"/>
          <p:cNvSpPr>
            <a:spLocks noGrp="1"/>
          </p:cNvSpPr>
          <p:nvPr>
            <p:ph type="subTitle" idx="1"/>
          </p:nvPr>
        </p:nvSpPr>
        <p:spPr/>
        <p:txBody>
          <a:bodyPr/>
          <a:lstStyle/>
          <a:p>
            <a:r>
              <a:rPr lang="en-US" dirty="0"/>
              <a:t>January 31 2018, Todd Allen</a:t>
            </a:r>
          </a:p>
        </p:txBody>
      </p:sp>
      <p:pic>
        <p:nvPicPr>
          <p:cNvPr id="6" name="Picture 5" descr="uwlogo_web_sm_f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3724" y="5498818"/>
            <a:ext cx="3150300" cy="1060816"/>
          </a:xfrm>
          <a:prstGeom prst="rect">
            <a:avLst/>
          </a:prstGeom>
        </p:spPr>
      </p:pic>
    </p:spTree>
    <p:extLst>
      <p:ext uri="{BB962C8B-B14F-4D97-AF65-F5344CB8AC3E}">
        <p14:creationId xmlns:p14="http://schemas.microsoft.com/office/powerpoint/2010/main" val="2680198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Proposing marriage</a:t>
            </a:r>
          </a:p>
        </p:txBody>
      </p:sp>
      <p:sp>
        <p:nvSpPr>
          <p:cNvPr id="3" name="Content Placeholder 2"/>
          <p:cNvSpPr>
            <a:spLocks noGrp="1"/>
          </p:cNvSpPr>
          <p:nvPr>
            <p:ph idx="1"/>
          </p:nvPr>
        </p:nvSpPr>
        <p:spPr>
          <a:xfrm>
            <a:off x="454660" y="1100628"/>
            <a:ext cx="8168640" cy="2366472"/>
          </a:xfrm>
        </p:spPr>
        <p:txBody>
          <a:bodyPr>
            <a:normAutofit/>
          </a:bodyPr>
          <a:lstStyle/>
          <a:p>
            <a:pPr marL="0" indent="0"/>
            <a:r>
              <a:rPr lang="en-US" sz="2100" dirty="0"/>
              <a:t>Would you try the Following?  Please be my spouse because compared to your last offer, I am:</a:t>
            </a:r>
          </a:p>
          <a:p>
            <a:pPr lvl="3">
              <a:buFont typeface="Arial"/>
              <a:buChar char="•"/>
            </a:pPr>
            <a:r>
              <a:rPr lang="en-US" sz="2100" dirty="0"/>
              <a:t>Not as Dumb</a:t>
            </a:r>
          </a:p>
          <a:p>
            <a:pPr lvl="3">
              <a:buFont typeface="Arial"/>
              <a:buChar char="•"/>
            </a:pPr>
            <a:r>
              <a:rPr lang="en-US" sz="2100" dirty="0"/>
              <a:t>Not as Cheap</a:t>
            </a:r>
          </a:p>
          <a:p>
            <a:pPr lvl="3">
              <a:buFont typeface="Arial"/>
              <a:buChar char="•"/>
            </a:pPr>
            <a:r>
              <a:rPr lang="en-US" sz="2100" dirty="0"/>
              <a:t>Not as Ugly</a:t>
            </a:r>
          </a:p>
          <a:p>
            <a:pPr lvl="3">
              <a:buFont typeface="Arial"/>
              <a:buChar char="•"/>
            </a:pPr>
            <a:r>
              <a:rPr lang="en-US" sz="2100" dirty="0"/>
              <a:t>Not as Smelly</a:t>
            </a:r>
          </a:p>
          <a:p>
            <a:pPr lvl="3">
              <a:buFont typeface="Arial"/>
              <a:buChar char="•"/>
            </a:pPr>
            <a:endParaRPr lang="en-US" sz="1800" dirty="0"/>
          </a:p>
          <a:p>
            <a:pPr lvl="3">
              <a:buFont typeface="Arial"/>
              <a:buChar char="•"/>
            </a:pPr>
            <a:endParaRPr lang="en-US" sz="1800" dirty="0"/>
          </a:p>
          <a:p>
            <a:endParaRPr lang="en-US" dirty="0"/>
          </a:p>
        </p:txBody>
      </p:sp>
      <p:pic>
        <p:nvPicPr>
          <p:cNvPr id="4" name="Picture 3" descr="cave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900" y="1788315"/>
            <a:ext cx="2044700" cy="2044700"/>
          </a:xfrm>
          <a:prstGeom prst="rect">
            <a:avLst/>
          </a:prstGeom>
        </p:spPr>
      </p:pic>
      <p:pic>
        <p:nvPicPr>
          <p:cNvPr id="5" name="Picture 4" descr="Foodman_2249208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4600" y="1788315"/>
            <a:ext cx="2907000" cy="1813715"/>
          </a:xfrm>
          <a:prstGeom prst="rect">
            <a:avLst/>
          </a:prstGeom>
        </p:spPr>
      </p:pic>
      <p:sp>
        <p:nvSpPr>
          <p:cNvPr id="6" name="Content Placeholder 2"/>
          <p:cNvSpPr txBox="1">
            <a:spLocks/>
          </p:cNvSpPr>
          <p:nvPr/>
        </p:nvSpPr>
        <p:spPr>
          <a:xfrm>
            <a:off x="276860" y="4110528"/>
            <a:ext cx="8168640" cy="1998172"/>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r>
              <a:rPr lang="en-US" sz="2100" dirty="0"/>
              <a:t>If no, then why talk about your new nuclear technology as:</a:t>
            </a:r>
          </a:p>
          <a:p>
            <a:pPr lvl="3">
              <a:buFont typeface="Arial"/>
              <a:buChar char="•"/>
            </a:pPr>
            <a:r>
              <a:rPr lang="en-US" sz="2100" dirty="0"/>
              <a:t>Not as Dangerous</a:t>
            </a:r>
          </a:p>
          <a:p>
            <a:pPr lvl="3">
              <a:buFont typeface="Arial"/>
              <a:buChar char="•"/>
            </a:pPr>
            <a:r>
              <a:rPr lang="en-US" sz="2100" dirty="0"/>
              <a:t>Not as Expensive</a:t>
            </a:r>
          </a:p>
          <a:p>
            <a:pPr lvl="3">
              <a:buFont typeface="Arial"/>
              <a:buChar char="•"/>
            </a:pPr>
            <a:r>
              <a:rPr lang="en-US" sz="2100" dirty="0"/>
              <a:t>Not such a Big Waste Problem</a:t>
            </a:r>
          </a:p>
          <a:p>
            <a:pPr lvl="3">
              <a:buFont typeface="Arial"/>
              <a:buChar char="•"/>
            </a:pPr>
            <a:r>
              <a:rPr lang="en-US" sz="2100" dirty="0"/>
              <a:t>Not as Big a Proliferation Risk</a:t>
            </a:r>
          </a:p>
          <a:p>
            <a:pPr lvl="3">
              <a:buFont typeface="Arial"/>
              <a:buChar char="•"/>
            </a:pPr>
            <a:endParaRPr lang="en-US" sz="1800" dirty="0"/>
          </a:p>
          <a:p>
            <a:pPr lvl="3">
              <a:buFont typeface="Arial"/>
              <a:buChar char="•"/>
            </a:pPr>
            <a:endParaRPr lang="en-US" sz="1800" dirty="0"/>
          </a:p>
          <a:p>
            <a:endParaRPr lang="en-US" dirty="0"/>
          </a:p>
        </p:txBody>
      </p:sp>
    </p:spTree>
    <p:extLst>
      <p:ext uri="{BB962C8B-B14F-4D97-AF65-F5344CB8AC3E}">
        <p14:creationId xmlns:p14="http://schemas.microsoft.com/office/powerpoint/2010/main" val="221032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linds(horizont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6987" y="373718"/>
            <a:ext cx="6438900" cy="523220"/>
          </a:xfrm>
          <a:prstGeom prst="rect">
            <a:avLst/>
          </a:prstGeom>
          <a:noFill/>
        </p:spPr>
        <p:txBody>
          <a:bodyPr wrap="square" rtlCol="0">
            <a:spAutoFit/>
          </a:bodyPr>
          <a:lstStyle/>
          <a:p>
            <a:pPr algn="ctr"/>
            <a:r>
              <a:rPr lang="en-US" sz="2800" b="1" dirty="0"/>
              <a:t>The Product Must Make Sense</a:t>
            </a:r>
            <a:endParaRPr lang="en-US" dirty="0"/>
          </a:p>
        </p:txBody>
      </p:sp>
      <p:sp>
        <p:nvSpPr>
          <p:cNvPr id="6" name="TextBox 5"/>
          <p:cNvSpPr txBox="1"/>
          <p:nvPr/>
        </p:nvSpPr>
        <p:spPr>
          <a:xfrm>
            <a:off x="228601" y="2963439"/>
            <a:ext cx="2667000" cy="461665"/>
          </a:xfrm>
          <a:prstGeom prst="rect">
            <a:avLst/>
          </a:prstGeom>
          <a:noFill/>
        </p:spPr>
        <p:txBody>
          <a:bodyPr wrap="square" rtlCol="0">
            <a:spAutoFit/>
          </a:bodyPr>
          <a:lstStyle/>
          <a:p>
            <a:r>
              <a:rPr lang="en-US" sz="2400" dirty="0"/>
              <a:t>Before its time?</a:t>
            </a:r>
          </a:p>
        </p:txBody>
      </p:sp>
      <p:pic>
        <p:nvPicPr>
          <p:cNvPr id="10" name="Picture 9" descr="ifr_concep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1" y="1193800"/>
            <a:ext cx="6139132" cy="4584700"/>
          </a:xfrm>
          <a:prstGeom prst="rect">
            <a:avLst/>
          </a:prstGeom>
        </p:spPr>
      </p:pic>
    </p:spTree>
    <p:extLst>
      <p:ext uri="{BB962C8B-B14F-4D97-AF65-F5344CB8AC3E}">
        <p14:creationId xmlns:p14="http://schemas.microsoft.com/office/powerpoint/2010/main" val="185336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Computers</a:t>
            </a:r>
          </a:p>
        </p:txBody>
      </p:sp>
      <p:sp>
        <p:nvSpPr>
          <p:cNvPr id="3" name="Content Placeholder 2"/>
          <p:cNvSpPr>
            <a:spLocks noGrp="1"/>
          </p:cNvSpPr>
          <p:nvPr>
            <p:ph idx="1"/>
          </p:nvPr>
        </p:nvSpPr>
        <p:spPr>
          <a:xfrm>
            <a:off x="822960" y="1100628"/>
            <a:ext cx="7520940" cy="2783549"/>
          </a:xfrm>
        </p:spPr>
        <p:txBody>
          <a:bodyPr/>
          <a:lstStyle/>
          <a:p>
            <a:pPr>
              <a:buFont typeface="Arial"/>
              <a:buChar char="•"/>
            </a:pPr>
            <a:r>
              <a:rPr lang="en-US" sz="1800" dirty="0"/>
              <a:t>Before the introduction of the microprocessor in the early 1970s, computers were generally large, costly systems owned by large corporations, universities, government agencies, and similar-sized institutions. End users generally did not directly interact with the machine, but instead would prepare tasks for the computer on off-line equipment, such as card punches.</a:t>
            </a:r>
          </a:p>
          <a:p>
            <a:pPr>
              <a:buFont typeface="Arial"/>
              <a:buChar char="•"/>
            </a:pPr>
            <a:r>
              <a:rPr lang="en-US" sz="1800" dirty="0"/>
              <a:t>A different model of computer use was foreshadowed by the way in which early, pre-commercial, experimental computers were used, where one user had exclusive use of a processor.</a:t>
            </a:r>
          </a:p>
          <a:p>
            <a:endParaRPr lang="en-US" dirty="0"/>
          </a:p>
        </p:txBody>
      </p:sp>
      <p:sp>
        <p:nvSpPr>
          <p:cNvPr id="4" name="Rectangle 3"/>
          <p:cNvSpPr/>
          <p:nvPr/>
        </p:nvSpPr>
        <p:spPr>
          <a:xfrm>
            <a:off x="7155157" y="6386483"/>
            <a:ext cx="1787982" cy="369332"/>
          </a:xfrm>
          <a:prstGeom prst="rect">
            <a:avLst/>
          </a:prstGeom>
        </p:spPr>
        <p:txBody>
          <a:bodyPr wrap="none">
            <a:spAutoFit/>
          </a:bodyPr>
          <a:lstStyle/>
          <a:p>
            <a:r>
              <a:rPr lang="en-US" kern="1200" dirty="0">
                <a:solidFill>
                  <a:srgbClr val="434342"/>
                </a:solidFill>
              </a:rPr>
              <a:t>From: Wikipedia</a:t>
            </a:r>
          </a:p>
        </p:txBody>
      </p:sp>
      <p:pic>
        <p:nvPicPr>
          <p:cNvPr id="5" name="Picture 4" descr="52_53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979" y="4677590"/>
            <a:ext cx="2232027" cy="1190414"/>
          </a:xfrm>
          <a:prstGeom prst="rect">
            <a:avLst/>
          </a:prstGeom>
        </p:spPr>
      </p:pic>
      <p:pic>
        <p:nvPicPr>
          <p:cNvPr id="6" name="Picture 5" descr="eniac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9441" y="4139784"/>
            <a:ext cx="2377779" cy="1727200"/>
          </a:xfrm>
          <a:prstGeom prst="rect">
            <a:avLst/>
          </a:prstGeom>
        </p:spPr>
      </p:pic>
      <p:pic>
        <p:nvPicPr>
          <p:cNvPr id="7" name="Picture 6" descr="steve_jobs_bill_gates_1985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542" y="3924464"/>
            <a:ext cx="2667000" cy="2000250"/>
          </a:xfrm>
          <a:prstGeom prst="rect">
            <a:avLst/>
          </a:prstGeom>
        </p:spPr>
      </p:pic>
    </p:spTree>
    <p:extLst>
      <p:ext uri="{BB962C8B-B14F-4D97-AF65-F5344CB8AC3E}">
        <p14:creationId xmlns:p14="http://schemas.microsoft.com/office/powerpoint/2010/main" val="33140668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251460"/>
            <a:ext cx="7520940" cy="548640"/>
          </a:xfrm>
        </p:spPr>
        <p:txBody>
          <a:bodyPr/>
          <a:lstStyle/>
          <a:p>
            <a:r>
              <a:rPr lang="en-US" dirty="0"/>
              <a:t>Designer Fuels and Materials</a:t>
            </a:r>
          </a:p>
        </p:txBody>
      </p:sp>
      <p:sp>
        <p:nvSpPr>
          <p:cNvPr id="3" name="Content Placeholder 2"/>
          <p:cNvSpPr>
            <a:spLocks noGrp="1"/>
          </p:cNvSpPr>
          <p:nvPr>
            <p:ph idx="1"/>
          </p:nvPr>
        </p:nvSpPr>
        <p:spPr>
          <a:xfrm>
            <a:off x="241300" y="965200"/>
            <a:ext cx="3594100" cy="5067300"/>
          </a:xfrm>
          <a:solidFill>
            <a:schemeClr val="accent2"/>
          </a:solidFill>
        </p:spPr>
        <p:txBody>
          <a:bodyPr>
            <a:normAutofit fontScale="40000" lnSpcReduction="20000"/>
          </a:bodyPr>
          <a:lstStyle/>
          <a:p>
            <a:r>
              <a:rPr lang="en-US" sz="4500" dirty="0"/>
              <a:t>Prevalent kinds of semiconductors</a:t>
            </a:r>
          </a:p>
          <a:p>
            <a:r>
              <a:rPr lang="en-US" sz="1800" dirty="0"/>
              <a:t> </a:t>
            </a:r>
          </a:p>
          <a:p>
            <a:pPr lvl="0">
              <a:buFont typeface="Arial"/>
              <a:buChar char="•"/>
            </a:pPr>
            <a:r>
              <a:rPr lang="en-US" sz="3300" dirty="0"/>
              <a:t>Comparators</a:t>
            </a:r>
          </a:p>
          <a:p>
            <a:pPr lvl="0">
              <a:buFont typeface="Arial"/>
              <a:buChar char="•"/>
            </a:pPr>
            <a:r>
              <a:rPr lang="en-US" sz="3300" dirty="0"/>
              <a:t>Audio Processor Circuits</a:t>
            </a:r>
          </a:p>
          <a:p>
            <a:pPr lvl="0">
              <a:buFont typeface="Arial"/>
              <a:buChar char="•"/>
            </a:pPr>
            <a:r>
              <a:rPr lang="en-US" sz="3300" dirty="0"/>
              <a:t>UV Erasers</a:t>
            </a:r>
          </a:p>
          <a:p>
            <a:pPr lvl="0">
              <a:buFont typeface="Arial"/>
              <a:buChar char="•"/>
            </a:pPr>
            <a:r>
              <a:rPr lang="en-US" sz="3300" dirty="0"/>
              <a:t>Frequency Control Circuits</a:t>
            </a:r>
          </a:p>
          <a:p>
            <a:pPr lvl="0">
              <a:buFont typeface="Arial"/>
              <a:buChar char="•"/>
            </a:pPr>
            <a:r>
              <a:rPr lang="en-US" sz="3300" dirty="0"/>
              <a:t>Data Converters</a:t>
            </a:r>
          </a:p>
          <a:p>
            <a:pPr lvl="0">
              <a:buFont typeface="Arial"/>
              <a:buChar char="•"/>
            </a:pPr>
            <a:r>
              <a:rPr lang="en-US" sz="3300" dirty="0"/>
              <a:t>Discrete Semiconductors</a:t>
            </a:r>
          </a:p>
          <a:p>
            <a:pPr lvl="0">
              <a:buFont typeface="Arial"/>
              <a:buChar char="•"/>
            </a:pPr>
            <a:r>
              <a:rPr lang="en-US" sz="3300" dirty="0"/>
              <a:t>Display Drivers</a:t>
            </a:r>
          </a:p>
          <a:p>
            <a:pPr lvl="0">
              <a:buFont typeface="Arial"/>
              <a:buChar char="•"/>
            </a:pPr>
            <a:r>
              <a:rPr lang="en-US" sz="3300" dirty="0"/>
              <a:t>Interface ICs</a:t>
            </a:r>
          </a:p>
          <a:p>
            <a:pPr lvl="0">
              <a:buFont typeface="Arial"/>
              <a:buChar char="•"/>
            </a:pPr>
            <a:r>
              <a:rPr lang="en-US" sz="3300" dirty="0"/>
              <a:t>Memory Chips</a:t>
            </a:r>
          </a:p>
          <a:p>
            <a:pPr lvl="0">
              <a:buFont typeface="Arial"/>
              <a:buChar char="•"/>
            </a:pPr>
            <a:r>
              <a:rPr lang="en-US" sz="3300" dirty="0"/>
              <a:t>Power Management ICs</a:t>
            </a:r>
          </a:p>
          <a:p>
            <a:pPr lvl="0">
              <a:buFont typeface="Arial"/>
              <a:buChar char="•"/>
            </a:pPr>
            <a:r>
              <a:rPr lang="en-US" sz="3300" dirty="0"/>
              <a:t>Microcontrollers</a:t>
            </a:r>
          </a:p>
          <a:p>
            <a:pPr lvl="0">
              <a:buFont typeface="Arial"/>
              <a:buChar char="•"/>
            </a:pPr>
            <a:r>
              <a:rPr lang="en-US" sz="3300" dirty="0"/>
              <a:t>Logic Circuits</a:t>
            </a:r>
          </a:p>
          <a:p>
            <a:pPr lvl="0">
              <a:buFont typeface="Arial"/>
              <a:buChar char="•"/>
            </a:pPr>
            <a:r>
              <a:rPr lang="en-US" sz="3300" dirty="0"/>
              <a:t>Radio Frequency Circuits</a:t>
            </a:r>
          </a:p>
          <a:p>
            <a:pPr lvl="0">
              <a:buFont typeface="Arial"/>
              <a:buChar char="•"/>
            </a:pPr>
            <a:r>
              <a:rPr lang="en-US" sz="3300" dirty="0"/>
              <a:t>Sensor ICs</a:t>
            </a:r>
          </a:p>
          <a:p>
            <a:pPr lvl="0">
              <a:buFont typeface="Arial"/>
              <a:buChar char="•"/>
            </a:pPr>
            <a:r>
              <a:rPr lang="en-US" sz="3300" dirty="0"/>
              <a:t>Standard Logic</a:t>
            </a:r>
          </a:p>
          <a:p>
            <a:pPr lvl="0">
              <a:buFont typeface="Arial"/>
              <a:buChar char="•"/>
            </a:pPr>
            <a:r>
              <a:rPr lang="en-US" sz="3300" dirty="0"/>
              <a:t>Video Processor Circuits</a:t>
            </a:r>
          </a:p>
        </p:txBody>
      </p:sp>
      <p:cxnSp>
        <p:nvCxnSpPr>
          <p:cNvPr id="6" name="Straight Arrow Connector 5"/>
          <p:cNvCxnSpPr/>
          <p:nvPr/>
        </p:nvCxnSpPr>
        <p:spPr>
          <a:xfrm>
            <a:off x="3975100" y="3225800"/>
            <a:ext cx="1206500" cy="0"/>
          </a:xfrm>
          <a:prstGeom prst="straightConnector1">
            <a:avLst/>
          </a:prstGeom>
          <a:ln w="762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Content Placeholder 2"/>
          <p:cNvSpPr txBox="1">
            <a:spLocks/>
          </p:cNvSpPr>
          <p:nvPr/>
        </p:nvSpPr>
        <p:spPr>
          <a:xfrm>
            <a:off x="5321300" y="965200"/>
            <a:ext cx="3594100" cy="5067300"/>
          </a:xfrm>
          <a:prstGeom prst="rect">
            <a:avLst/>
          </a:prstGeom>
          <a:solidFill>
            <a:srgbClr val="CE00D0"/>
          </a:solidFill>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1800" dirty="0"/>
              <a:t>Designer Fuels</a:t>
            </a:r>
          </a:p>
          <a:p>
            <a:r>
              <a:rPr lang="en-US" sz="1800" dirty="0"/>
              <a:t> </a:t>
            </a:r>
          </a:p>
          <a:p>
            <a:pPr>
              <a:buFont typeface="Arial"/>
              <a:buChar char="•"/>
            </a:pPr>
            <a:r>
              <a:rPr lang="en-US" sz="1300" dirty="0"/>
              <a:t>Actinide burner</a:t>
            </a:r>
          </a:p>
          <a:p>
            <a:pPr>
              <a:buFont typeface="Arial"/>
              <a:buChar char="•"/>
            </a:pPr>
            <a:r>
              <a:rPr lang="en-US" sz="1300" dirty="0"/>
              <a:t>Isotope production</a:t>
            </a:r>
          </a:p>
          <a:p>
            <a:pPr>
              <a:buFont typeface="Arial"/>
              <a:buChar char="•"/>
            </a:pPr>
            <a:r>
              <a:rPr lang="en-US" sz="1300" dirty="0"/>
              <a:t>Power production</a:t>
            </a:r>
          </a:p>
          <a:p>
            <a:pPr marL="0" indent="0"/>
            <a:endParaRPr lang="en-US" sz="1300" dirty="0"/>
          </a:p>
          <a:p>
            <a:pPr marL="0" indent="0"/>
            <a:r>
              <a:rPr lang="en-US" sz="1800" dirty="0"/>
              <a:t>Designer Material</a:t>
            </a:r>
          </a:p>
          <a:p>
            <a:pPr marL="0" indent="0"/>
            <a:endParaRPr lang="en-US" sz="1800" dirty="0"/>
          </a:p>
          <a:p>
            <a:pPr>
              <a:buFont typeface="Arial"/>
              <a:buChar char="•"/>
            </a:pPr>
            <a:r>
              <a:rPr lang="en-US" sz="1800" dirty="0"/>
              <a:t>Corrosion barrier</a:t>
            </a:r>
          </a:p>
          <a:p>
            <a:pPr>
              <a:buFont typeface="Arial"/>
              <a:buChar char="•"/>
            </a:pPr>
            <a:r>
              <a:rPr lang="en-US" sz="1800" dirty="0"/>
              <a:t>High rad, low temp</a:t>
            </a:r>
          </a:p>
          <a:p>
            <a:pPr>
              <a:buFont typeface="Arial"/>
              <a:buChar char="•"/>
            </a:pPr>
            <a:r>
              <a:rPr lang="en-US" sz="1800" dirty="0"/>
              <a:t>High rad, intermediate temp</a:t>
            </a:r>
          </a:p>
          <a:p>
            <a:pPr>
              <a:buFont typeface="Arial"/>
              <a:buChar char="•"/>
            </a:pPr>
            <a:r>
              <a:rPr lang="en-US" sz="1800" dirty="0"/>
              <a:t>SCC resistant</a:t>
            </a:r>
          </a:p>
          <a:p>
            <a:pPr marL="0" indent="0"/>
            <a:endParaRPr lang="en-US" sz="1800" dirty="0"/>
          </a:p>
          <a:p>
            <a:pPr marL="0" indent="0"/>
            <a:endParaRPr lang="en-US" sz="3300" dirty="0"/>
          </a:p>
          <a:p>
            <a:pPr marL="457200" indent="-457200">
              <a:buFont typeface="Arial"/>
              <a:buChar char="•"/>
            </a:pPr>
            <a:endParaRPr lang="en-US" sz="3300" dirty="0"/>
          </a:p>
        </p:txBody>
      </p:sp>
    </p:spTree>
    <p:extLst>
      <p:ext uri="{BB962C8B-B14F-4D97-AF65-F5344CB8AC3E}">
        <p14:creationId xmlns:p14="http://schemas.microsoft.com/office/powerpoint/2010/main" val="357262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lvl="0"/>
            <a:r>
              <a:rPr lang="en-US" dirty="0"/>
              <a:t>Nuclear reimagined</a:t>
            </a:r>
          </a:p>
        </p:txBody>
      </p:sp>
      <p:pic>
        <p:nvPicPr>
          <p:cNvPr id="2" name="Picture 1"/>
          <p:cNvPicPr>
            <a:picLocks noChangeAspect="1"/>
          </p:cNvPicPr>
          <p:nvPr/>
        </p:nvPicPr>
        <p:blipFill>
          <a:blip r:embed="rId3"/>
          <a:stretch>
            <a:fillRect/>
          </a:stretch>
        </p:blipFill>
        <p:spPr>
          <a:xfrm>
            <a:off x="546100" y="1346200"/>
            <a:ext cx="3911600" cy="2082800"/>
          </a:xfrm>
          <a:prstGeom prst="rect">
            <a:avLst/>
          </a:prstGeom>
        </p:spPr>
      </p:pic>
      <p:pic>
        <p:nvPicPr>
          <p:cNvPr id="3" name="Picture 2"/>
          <p:cNvPicPr>
            <a:picLocks noChangeAspect="1"/>
          </p:cNvPicPr>
          <p:nvPr/>
        </p:nvPicPr>
        <p:blipFill>
          <a:blip r:embed="rId4"/>
          <a:stretch>
            <a:fillRect/>
          </a:stretch>
        </p:blipFill>
        <p:spPr>
          <a:xfrm>
            <a:off x="1701800" y="3581400"/>
            <a:ext cx="3175000" cy="2552700"/>
          </a:xfrm>
          <a:prstGeom prst="rect">
            <a:avLst/>
          </a:prstGeom>
        </p:spPr>
      </p:pic>
      <p:pic>
        <p:nvPicPr>
          <p:cNvPr id="4" name="Picture 3"/>
          <p:cNvPicPr>
            <a:picLocks noChangeAspect="1"/>
          </p:cNvPicPr>
          <p:nvPr/>
        </p:nvPicPr>
        <p:blipFill>
          <a:blip r:embed="rId5"/>
          <a:stretch>
            <a:fillRect/>
          </a:stretch>
        </p:blipFill>
        <p:spPr>
          <a:xfrm>
            <a:off x="2971800" y="2159000"/>
            <a:ext cx="3187700" cy="2540000"/>
          </a:xfrm>
          <a:prstGeom prst="rect">
            <a:avLst/>
          </a:prstGeom>
        </p:spPr>
      </p:pic>
      <p:pic>
        <p:nvPicPr>
          <p:cNvPr id="8" name="Picture 7"/>
          <p:cNvPicPr>
            <a:picLocks noChangeAspect="1"/>
          </p:cNvPicPr>
          <p:nvPr/>
        </p:nvPicPr>
        <p:blipFill>
          <a:blip r:embed="rId6"/>
          <a:stretch>
            <a:fillRect/>
          </a:stretch>
        </p:blipFill>
        <p:spPr>
          <a:xfrm>
            <a:off x="5372100" y="3175000"/>
            <a:ext cx="3238500" cy="2501900"/>
          </a:xfrm>
          <a:prstGeom prst="rect">
            <a:avLst/>
          </a:prstGeom>
        </p:spPr>
      </p:pic>
      <p:pic>
        <p:nvPicPr>
          <p:cNvPr id="10" name="Picture 9"/>
          <p:cNvPicPr>
            <a:picLocks noChangeAspect="1"/>
          </p:cNvPicPr>
          <p:nvPr/>
        </p:nvPicPr>
        <p:blipFill>
          <a:blip r:embed="rId7"/>
          <a:stretch>
            <a:fillRect/>
          </a:stretch>
        </p:blipFill>
        <p:spPr>
          <a:xfrm>
            <a:off x="5727700" y="241300"/>
            <a:ext cx="3263900" cy="2489200"/>
          </a:xfrm>
          <a:prstGeom prst="rect">
            <a:avLst/>
          </a:prstGeom>
        </p:spPr>
      </p:pic>
      <p:pic>
        <p:nvPicPr>
          <p:cNvPr id="12" name="Picture 11"/>
          <p:cNvPicPr>
            <a:picLocks noChangeAspect="1"/>
          </p:cNvPicPr>
          <p:nvPr/>
        </p:nvPicPr>
        <p:blipFill>
          <a:blip r:embed="rId8"/>
          <a:stretch>
            <a:fillRect/>
          </a:stretch>
        </p:blipFill>
        <p:spPr>
          <a:xfrm>
            <a:off x="457200" y="3441700"/>
            <a:ext cx="4000500" cy="2032000"/>
          </a:xfrm>
          <a:prstGeom prst="rect">
            <a:avLst/>
          </a:prstGeom>
        </p:spPr>
      </p:pic>
    </p:spTree>
    <p:extLst>
      <p:ext uri="{BB962C8B-B14F-4D97-AF65-F5344CB8AC3E}">
        <p14:creationId xmlns:p14="http://schemas.microsoft.com/office/powerpoint/2010/main" val="28138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nodeType="clickEffect">
                                  <p:stCondLst>
                                    <p:cond delay="0"/>
                                  </p:stCondLst>
                                  <p:childTnLst>
                                    <p:animEffect transition="out" filter="wedge">
                                      <p:cBhvr>
                                        <p:cTn id="11" dur="2000"/>
                                        <p:tgtEl>
                                          <p:spTgt spid="2"/>
                                        </p:tgtEl>
                                      </p:cBhvr>
                                    </p:animEffect>
                                    <p:set>
                                      <p:cBhvr>
                                        <p:cTn id="12" dur="1" fill="hold">
                                          <p:stCondLst>
                                            <p:cond delay="19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nodeType="clickEffect">
                                  <p:stCondLst>
                                    <p:cond delay="0"/>
                                  </p:stCondLst>
                                  <p:childTnLst>
                                    <p:animEffect transition="out" filter="blinds(horizontal)">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linds(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xit" presetSubtype="10" fill="hold" nodeType="clickEffect">
                                  <p:stCondLst>
                                    <p:cond delay="0"/>
                                  </p:stCondLst>
                                  <p:childTnLst>
                                    <p:animEffect transition="out" filter="checkerboard(across)">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checkerboard(across)">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dissolv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nodeType="clickEffect">
                                  <p:stCondLst>
                                    <p:cond delay="0"/>
                                  </p:stCondLst>
                                  <p:childTnLst>
                                    <p:animEffect transition="out" filter="dissolve">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p:tgtEl>
                                          <p:spTgt spid="3"/>
                                        </p:tgtEl>
                                        <p:attrNameLst>
                                          <p:attrName>ppt_y</p:attrName>
                                        </p:attrNameLst>
                                      </p:cBhvr>
                                      <p:tavLst>
                                        <p:tav tm="0">
                                          <p:val>
                                            <p:strVal val="#ppt_y+#ppt_h*1.125000"/>
                                          </p:val>
                                        </p:tav>
                                        <p:tav tm="100000">
                                          <p:val>
                                            <p:strVal val="#ppt_y"/>
                                          </p:val>
                                        </p:tav>
                                      </p:tavLst>
                                    </p:anim>
                                    <p:animEffect transition="in" filter="wipe(up)">
                                      <p:cBhvr>
                                        <p:cTn id="56" dur="500"/>
                                        <p:tgtEl>
                                          <p:spTgt spid="3"/>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xit" presetSubtype="12" fill="hold" nodeType="clickEffect">
                                  <p:stCondLst>
                                    <p:cond delay="0"/>
                                  </p:stCondLst>
                                  <p:childTnLst>
                                    <p:animEffect transition="out" filter="strips(downLeft)">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Advanced Nuclear Industry</a:t>
            </a:r>
            <a:endParaRPr lang="en-US" sz="1800" dirty="0"/>
          </a:p>
        </p:txBody>
      </p:sp>
      <p:pic>
        <p:nvPicPr>
          <p:cNvPr id="3" name="Picture 2" descr="Introducing_the_Advanced_Nuclear_Industry.jpg"/>
          <p:cNvPicPr>
            <a:picLocks noChangeAspect="1"/>
          </p:cNvPicPr>
          <p:nvPr/>
        </p:nvPicPr>
        <p:blipFill rotWithShape="1">
          <a:blip r:embed="rId3">
            <a:extLst>
              <a:ext uri="{28A0092B-C50C-407E-A947-70E740481C1C}">
                <a14:useLocalDpi xmlns:a14="http://schemas.microsoft.com/office/drawing/2010/main" val="0"/>
              </a:ext>
            </a:extLst>
          </a:blip>
          <a:srcRect t="20813"/>
          <a:stretch/>
        </p:blipFill>
        <p:spPr>
          <a:xfrm>
            <a:off x="2075959" y="1124980"/>
            <a:ext cx="6465482" cy="3955020"/>
          </a:xfrm>
          <a:prstGeom prst="rect">
            <a:avLst/>
          </a:prstGeom>
        </p:spPr>
      </p:pic>
      <p:sp>
        <p:nvSpPr>
          <p:cNvPr id="4" name="TextBox 3"/>
          <p:cNvSpPr txBox="1"/>
          <p:nvPr/>
        </p:nvSpPr>
        <p:spPr>
          <a:xfrm>
            <a:off x="6465972" y="6173179"/>
            <a:ext cx="2599389" cy="646331"/>
          </a:xfrm>
          <a:prstGeom prst="rect">
            <a:avLst/>
          </a:prstGeom>
          <a:noFill/>
        </p:spPr>
        <p:txBody>
          <a:bodyPr wrap="none" rtlCol="0">
            <a:spAutoFit/>
          </a:bodyPr>
          <a:lstStyle/>
          <a:p>
            <a:pPr algn="r"/>
            <a:r>
              <a:rPr lang="en-US" dirty="0">
                <a:solidFill>
                  <a:srgbClr val="595959"/>
                </a:solidFill>
              </a:rPr>
              <a:t>~50 companies</a:t>
            </a:r>
          </a:p>
          <a:p>
            <a:pPr algn="r"/>
            <a:r>
              <a:rPr lang="en-US" dirty="0">
                <a:solidFill>
                  <a:srgbClr val="595959"/>
                </a:solidFill>
              </a:rPr>
              <a:t>~$1.5B of private capital</a:t>
            </a:r>
          </a:p>
        </p:txBody>
      </p:sp>
      <p:pic>
        <p:nvPicPr>
          <p:cNvPr id="5" name="Picture 4"/>
          <p:cNvPicPr>
            <a:picLocks noChangeAspect="1"/>
          </p:cNvPicPr>
          <p:nvPr/>
        </p:nvPicPr>
        <p:blipFill>
          <a:blip r:embed="rId4"/>
          <a:stretch>
            <a:fillRect/>
          </a:stretch>
        </p:blipFill>
        <p:spPr>
          <a:xfrm>
            <a:off x="88900" y="4292599"/>
            <a:ext cx="2236611" cy="1880579"/>
          </a:xfrm>
          <a:prstGeom prst="rect">
            <a:avLst/>
          </a:prstGeom>
        </p:spPr>
      </p:pic>
    </p:spTree>
    <p:extLst>
      <p:ext uri="{BB962C8B-B14F-4D97-AF65-F5344CB8AC3E}">
        <p14:creationId xmlns:p14="http://schemas.microsoft.com/office/powerpoint/2010/main" val="268552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942975"/>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Modern Grid-Systems View (NETL Report)</a:t>
            </a:r>
          </a:p>
        </p:txBody>
      </p:sp>
      <p:sp>
        <p:nvSpPr>
          <p:cNvPr id="2" name="TextBox 1"/>
          <p:cNvSpPr txBox="1"/>
          <p:nvPr/>
        </p:nvSpPr>
        <p:spPr>
          <a:xfrm>
            <a:off x="152400" y="1447800"/>
            <a:ext cx="1942396" cy="369332"/>
          </a:xfrm>
          <a:prstGeom prst="rect">
            <a:avLst/>
          </a:prstGeom>
          <a:noFill/>
        </p:spPr>
        <p:txBody>
          <a:bodyPr wrap="none" rtlCol="0">
            <a:spAutoFit/>
          </a:bodyPr>
          <a:lstStyle/>
          <a:p>
            <a:r>
              <a:rPr lang="en-US" dirty="0"/>
              <a:t>The modern grid:</a:t>
            </a:r>
          </a:p>
        </p:txBody>
      </p:sp>
      <p:sp>
        <p:nvSpPr>
          <p:cNvPr id="10" name="TextBox 9"/>
          <p:cNvSpPr txBox="1"/>
          <p:nvPr/>
        </p:nvSpPr>
        <p:spPr>
          <a:xfrm>
            <a:off x="229614" y="3927030"/>
            <a:ext cx="767721" cy="369332"/>
          </a:xfrm>
          <a:prstGeom prst="rect">
            <a:avLst/>
          </a:prstGeom>
          <a:noFill/>
        </p:spPr>
        <p:txBody>
          <a:bodyPr wrap="none" rtlCol="0">
            <a:spAutoFit/>
          </a:bodyPr>
          <a:lstStyle/>
          <a:p>
            <a:r>
              <a:rPr lang="en-US" dirty="0"/>
              <a:t>Using:</a:t>
            </a:r>
          </a:p>
        </p:txBody>
      </p:sp>
      <p:sp>
        <p:nvSpPr>
          <p:cNvPr id="11" name="TextBox 10"/>
          <p:cNvSpPr txBox="1"/>
          <p:nvPr/>
        </p:nvSpPr>
        <p:spPr>
          <a:xfrm>
            <a:off x="711200" y="4385590"/>
            <a:ext cx="4416594" cy="1477328"/>
          </a:xfrm>
          <a:prstGeom prst="rect">
            <a:avLst/>
          </a:prstGeom>
          <a:noFill/>
        </p:spPr>
        <p:txBody>
          <a:bodyPr wrap="none" rtlCol="0">
            <a:spAutoFit/>
          </a:bodyPr>
          <a:lstStyle/>
          <a:p>
            <a:pPr marL="285750" indent="-285750">
              <a:buFont typeface="Arial"/>
              <a:buChar char="•"/>
            </a:pPr>
            <a:r>
              <a:rPr lang="en-US" dirty="0"/>
              <a:t>Integrated Communications</a:t>
            </a:r>
          </a:p>
          <a:p>
            <a:pPr marL="285750" indent="-285750">
              <a:buFont typeface="Arial"/>
              <a:buChar char="•"/>
            </a:pPr>
            <a:r>
              <a:rPr lang="en-US" dirty="0"/>
              <a:t>Sensing &amp; Measurement</a:t>
            </a:r>
          </a:p>
          <a:p>
            <a:pPr marL="285750" indent="-285750">
              <a:buFont typeface="Arial"/>
              <a:buChar char="•"/>
            </a:pPr>
            <a:r>
              <a:rPr lang="en-US" dirty="0"/>
              <a:t>Advanced Components</a:t>
            </a:r>
          </a:p>
          <a:p>
            <a:pPr marL="285750" indent="-285750">
              <a:buFont typeface="Arial"/>
              <a:buChar char="•"/>
            </a:pPr>
            <a:r>
              <a:rPr lang="en-US" dirty="0"/>
              <a:t>Advanced Control Methods</a:t>
            </a:r>
          </a:p>
          <a:p>
            <a:pPr marL="285750" indent="-285750">
              <a:buFont typeface="Arial"/>
              <a:buChar char="•"/>
            </a:pPr>
            <a:r>
              <a:rPr lang="en-US" dirty="0"/>
              <a:t>Improved Interfaces and Decision Support</a:t>
            </a:r>
          </a:p>
        </p:txBody>
      </p:sp>
      <p:sp>
        <p:nvSpPr>
          <p:cNvPr id="7" name="TextBox 6"/>
          <p:cNvSpPr txBox="1"/>
          <p:nvPr/>
        </p:nvSpPr>
        <p:spPr>
          <a:xfrm>
            <a:off x="711200" y="1874863"/>
            <a:ext cx="5339923" cy="2031325"/>
          </a:xfrm>
          <a:prstGeom prst="rect">
            <a:avLst/>
          </a:prstGeom>
          <a:noFill/>
        </p:spPr>
        <p:txBody>
          <a:bodyPr wrap="none" rtlCol="0">
            <a:spAutoFit/>
          </a:bodyPr>
          <a:lstStyle/>
          <a:p>
            <a:pPr marL="285750" indent="-285750">
              <a:buFont typeface="Arial"/>
              <a:buChar char="•"/>
            </a:pPr>
            <a:r>
              <a:rPr lang="en-US" dirty="0"/>
              <a:t>Self-heals</a:t>
            </a:r>
          </a:p>
          <a:p>
            <a:pPr marL="285750" indent="-285750">
              <a:buFont typeface="Arial"/>
              <a:buChar char="•"/>
            </a:pPr>
            <a:r>
              <a:rPr lang="en-US" dirty="0"/>
              <a:t>Motivates and Includes the consumer</a:t>
            </a:r>
          </a:p>
          <a:p>
            <a:pPr marL="285750" indent="-285750">
              <a:buFont typeface="Arial"/>
              <a:buChar char="•"/>
            </a:pPr>
            <a:r>
              <a:rPr lang="en-US" dirty="0"/>
              <a:t>Resists attack</a:t>
            </a:r>
          </a:p>
          <a:p>
            <a:pPr marL="285750" indent="-285750">
              <a:buFont typeface="Arial"/>
              <a:buChar char="•"/>
            </a:pPr>
            <a:r>
              <a:rPr lang="en-US" dirty="0"/>
              <a:t>Provides power quality for 21</a:t>
            </a:r>
            <a:r>
              <a:rPr lang="en-US" baseline="30000" dirty="0"/>
              <a:t>st</a:t>
            </a:r>
            <a:r>
              <a:rPr lang="en-US" dirty="0"/>
              <a:t> century needs</a:t>
            </a:r>
          </a:p>
          <a:p>
            <a:pPr marL="285750" indent="-285750">
              <a:buFont typeface="Arial"/>
              <a:buChar char="•"/>
            </a:pPr>
            <a:r>
              <a:rPr lang="en-US" dirty="0"/>
              <a:t>Accommodates all generation and storage options</a:t>
            </a:r>
          </a:p>
          <a:p>
            <a:pPr marL="285750" indent="-285750">
              <a:buFont typeface="Arial"/>
              <a:buChar char="•"/>
            </a:pPr>
            <a:r>
              <a:rPr lang="en-US" dirty="0"/>
              <a:t>Enables markets</a:t>
            </a:r>
          </a:p>
          <a:p>
            <a:pPr marL="285750" indent="-285750">
              <a:buFont typeface="Arial"/>
              <a:buChar char="•"/>
            </a:pPr>
            <a:r>
              <a:rPr lang="en-US" dirty="0"/>
              <a:t>Optimizes assets and operates efficiently </a:t>
            </a:r>
          </a:p>
        </p:txBody>
      </p:sp>
      <p:pic>
        <p:nvPicPr>
          <p:cNvPr id="9" name="Picture 8" descr="power-grid.jpg"/>
          <p:cNvPicPr>
            <a:picLocks noChangeAspect="1"/>
          </p:cNvPicPr>
          <p:nvPr/>
        </p:nvPicPr>
        <p:blipFill rotWithShape="1">
          <a:blip r:embed="rId2">
            <a:extLst>
              <a:ext uri="{28A0092B-C50C-407E-A947-70E740481C1C}">
                <a14:useLocalDpi xmlns:a14="http://schemas.microsoft.com/office/drawing/2010/main" val="0"/>
              </a:ext>
            </a:extLst>
          </a:blip>
          <a:srcRect l="38524"/>
          <a:stretch/>
        </p:blipFill>
        <p:spPr>
          <a:xfrm>
            <a:off x="6149653" y="3598585"/>
            <a:ext cx="2797908" cy="2412134"/>
          </a:xfrm>
          <a:prstGeom prst="rect">
            <a:avLst/>
          </a:prstGeom>
        </p:spPr>
      </p:pic>
    </p:spTree>
    <p:extLst>
      <p:ext uri="{BB962C8B-B14F-4D97-AF65-F5344CB8AC3E}">
        <p14:creationId xmlns:p14="http://schemas.microsoft.com/office/powerpoint/2010/main" val="95988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942975"/>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Self-heals</a:t>
            </a:r>
          </a:p>
        </p:txBody>
      </p:sp>
      <p:sp>
        <p:nvSpPr>
          <p:cNvPr id="2" name="TextBox 1"/>
          <p:cNvSpPr txBox="1"/>
          <p:nvPr/>
        </p:nvSpPr>
        <p:spPr>
          <a:xfrm>
            <a:off x="304800" y="1295579"/>
            <a:ext cx="8153400" cy="1754327"/>
          </a:xfrm>
          <a:prstGeom prst="rect">
            <a:avLst/>
          </a:prstGeom>
          <a:noFill/>
        </p:spPr>
        <p:txBody>
          <a:bodyPr wrap="square" rtlCol="0">
            <a:spAutoFit/>
          </a:bodyPr>
          <a:lstStyle/>
          <a:p>
            <a:pPr marL="285750" indent="-285750">
              <a:buFont typeface="Arial"/>
              <a:buChar char="•"/>
            </a:pPr>
            <a:r>
              <a:rPr lang="en-US" dirty="0"/>
              <a:t>Probabilistic risk assessment or RISMC tools to understand highest probable failure mechanisms</a:t>
            </a:r>
          </a:p>
          <a:p>
            <a:pPr marL="285750" indent="-285750">
              <a:buFont typeface="Arial"/>
              <a:buChar char="•"/>
            </a:pPr>
            <a:r>
              <a:rPr lang="en-US" dirty="0"/>
              <a:t>Design at the concept/fuel level for flexible performance to mitigate undesirable system conditions</a:t>
            </a:r>
          </a:p>
          <a:p>
            <a:pPr marL="285750" indent="-285750">
              <a:buFont typeface="Arial"/>
              <a:buChar char="•"/>
            </a:pPr>
            <a:r>
              <a:rPr lang="en-US" dirty="0"/>
              <a:t>Develop </a:t>
            </a:r>
            <a:r>
              <a:rPr lang="en-US" dirty="0" err="1"/>
              <a:t>nano</a:t>
            </a:r>
            <a:r>
              <a:rPr lang="en-US" dirty="0"/>
              <a:t>-sensors that provide pervasive sensing to reduce uncertainty margins</a:t>
            </a:r>
          </a:p>
        </p:txBody>
      </p:sp>
      <p:pic>
        <p:nvPicPr>
          <p:cNvPr id="6" name="Picture 5" descr="nano-senso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54" y="3525520"/>
            <a:ext cx="2684206" cy="2133600"/>
          </a:xfrm>
          <a:prstGeom prst="rect">
            <a:avLst/>
          </a:prstGeom>
        </p:spPr>
      </p:pic>
      <p:pic>
        <p:nvPicPr>
          <p:cNvPr id="7" name="Picture 6" descr="meso-scala_we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5367" y="3525520"/>
            <a:ext cx="4512833" cy="1871175"/>
          </a:xfrm>
          <a:prstGeom prst="rect">
            <a:avLst/>
          </a:prstGeom>
        </p:spPr>
      </p:pic>
    </p:spTree>
    <p:extLst>
      <p:ext uri="{BB962C8B-B14F-4D97-AF65-F5344CB8AC3E}">
        <p14:creationId xmlns:p14="http://schemas.microsoft.com/office/powerpoint/2010/main" val="385684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615827"/>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Motivates and includes the customer </a:t>
            </a:r>
          </a:p>
        </p:txBody>
      </p:sp>
      <p:sp>
        <p:nvSpPr>
          <p:cNvPr id="2" name="TextBox 1"/>
          <p:cNvSpPr txBox="1"/>
          <p:nvPr/>
        </p:nvSpPr>
        <p:spPr>
          <a:xfrm>
            <a:off x="251051" y="1179213"/>
            <a:ext cx="8092722" cy="923330"/>
          </a:xfrm>
          <a:prstGeom prst="rect">
            <a:avLst/>
          </a:prstGeom>
          <a:noFill/>
        </p:spPr>
        <p:txBody>
          <a:bodyPr wrap="square" rtlCol="0">
            <a:spAutoFit/>
          </a:bodyPr>
          <a:lstStyle/>
          <a:p>
            <a:pPr marL="285750" indent="-285750">
              <a:buFont typeface="Arial"/>
              <a:buChar char="•"/>
            </a:pPr>
            <a:r>
              <a:rPr lang="en-US" dirty="0"/>
              <a:t>Customer ownership of their energy (tiny reactors, consumer electronics, clean energy demand, too cool to ignore, </a:t>
            </a:r>
            <a:r>
              <a:rPr lang="en-US" dirty="0" err="1"/>
              <a:t>betavoltaic</a:t>
            </a:r>
            <a:r>
              <a:rPr lang="en-US" dirty="0"/>
              <a:t> devices-</a:t>
            </a:r>
            <a:r>
              <a:rPr lang="en-US" dirty="0" err="1"/>
              <a:t>nanomanufacturing</a:t>
            </a:r>
            <a:r>
              <a:rPr lang="en-US" dirty="0"/>
              <a:t> to remove heat, art to bring the public into the conversation)</a:t>
            </a:r>
          </a:p>
        </p:txBody>
      </p:sp>
      <p:pic>
        <p:nvPicPr>
          <p:cNvPr id="5" name="Picture 4"/>
          <p:cNvPicPr>
            <a:picLocks noChangeAspect="1"/>
          </p:cNvPicPr>
          <p:nvPr/>
        </p:nvPicPr>
        <p:blipFill>
          <a:blip r:embed="rId2"/>
          <a:stretch>
            <a:fillRect/>
          </a:stretch>
        </p:blipFill>
        <p:spPr>
          <a:xfrm>
            <a:off x="251051" y="2336171"/>
            <a:ext cx="2988323" cy="1974104"/>
          </a:xfrm>
          <a:prstGeom prst="rect">
            <a:avLst/>
          </a:prstGeom>
        </p:spPr>
      </p:pic>
      <p:sp>
        <p:nvSpPr>
          <p:cNvPr id="6" name="TextBox 5"/>
          <p:cNvSpPr txBox="1"/>
          <p:nvPr/>
        </p:nvSpPr>
        <p:spPr>
          <a:xfrm>
            <a:off x="211139" y="4314411"/>
            <a:ext cx="1225998" cy="307777"/>
          </a:xfrm>
          <a:prstGeom prst="rect">
            <a:avLst/>
          </a:prstGeom>
          <a:noFill/>
        </p:spPr>
        <p:txBody>
          <a:bodyPr wrap="none" rtlCol="0">
            <a:spAutoFit/>
          </a:bodyPr>
          <a:lstStyle/>
          <a:p>
            <a:r>
              <a:rPr lang="en-US" sz="1400" i="1" dirty="0"/>
              <a:t>Ford Nucleon</a:t>
            </a:r>
          </a:p>
        </p:txBody>
      </p:sp>
      <p:pic>
        <p:nvPicPr>
          <p:cNvPr id="8" name="Picture 7"/>
          <p:cNvPicPr>
            <a:picLocks noChangeAspect="1"/>
          </p:cNvPicPr>
          <p:nvPr/>
        </p:nvPicPr>
        <p:blipFill>
          <a:blip r:embed="rId3"/>
          <a:stretch>
            <a:fillRect/>
          </a:stretch>
        </p:blipFill>
        <p:spPr>
          <a:xfrm>
            <a:off x="5592021" y="2336171"/>
            <a:ext cx="3376507" cy="2532380"/>
          </a:xfrm>
          <a:prstGeom prst="rect">
            <a:avLst/>
          </a:prstGeom>
        </p:spPr>
      </p:pic>
      <p:sp>
        <p:nvSpPr>
          <p:cNvPr id="13" name="TextBox 12"/>
          <p:cNvSpPr txBox="1"/>
          <p:nvPr/>
        </p:nvSpPr>
        <p:spPr>
          <a:xfrm>
            <a:off x="5592021" y="4899291"/>
            <a:ext cx="3789680" cy="523220"/>
          </a:xfrm>
          <a:prstGeom prst="rect">
            <a:avLst/>
          </a:prstGeom>
          <a:noFill/>
        </p:spPr>
        <p:txBody>
          <a:bodyPr wrap="square" rtlCol="0">
            <a:spAutoFit/>
          </a:bodyPr>
          <a:lstStyle/>
          <a:p>
            <a:r>
              <a:rPr lang="en-US" sz="1400" i="1" dirty="0"/>
              <a:t>The Kempten hydroelectric power station at dusk, Kempten, Bavaria, Germany</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Lst>
          </a:blip>
          <a:stretch>
            <a:fillRect/>
          </a:stretch>
        </p:blipFill>
        <p:spPr>
          <a:xfrm>
            <a:off x="3427375" y="4255532"/>
            <a:ext cx="1878594" cy="1524000"/>
          </a:xfrm>
          <a:prstGeom prst="rect">
            <a:avLst/>
          </a:prstGeom>
          <a:ln w="12700" cmpd="sng">
            <a:solidFill>
              <a:schemeClr val="bg1"/>
            </a:solidFill>
          </a:ln>
          <a:effectLst>
            <a:outerShdw blurRad="50800" dist="38100" dir="2700000" algn="tl" rotWithShape="0">
              <a:prstClr val="black">
                <a:alpha val="40000"/>
              </a:prstClr>
            </a:outerShdw>
          </a:effectLst>
        </p:spPr>
      </p:pic>
      <p:cxnSp>
        <p:nvCxnSpPr>
          <p:cNvPr id="10" name="Straight Arrow Connector 9"/>
          <p:cNvCxnSpPr/>
          <p:nvPr/>
        </p:nvCxnSpPr>
        <p:spPr>
          <a:xfrm>
            <a:off x="2970175" y="4393588"/>
            <a:ext cx="3810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2716241" y="5779532"/>
            <a:ext cx="2274982" cy="369332"/>
          </a:xfrm>
          <a:prstGeom prst="rect">
            <a:avLst/>
          </a:prstGeom>
          <a:noFill/>
        </p:spPr>
        <p:txBody>
          <a:bodyPr wrap="none" rtlCol="0">
            <a:spAutoFit/>
          </a:bodyPr>
          <a:lstStyle/>
          <a:p>
            <a:r>
              <a:rPr lang="en-US" dirty="0"/>
              <a:t>Autonomous Reactors</a:t>
            </a:r>
          </a:p>
        </p:txBody>
      </p:sp>
    </p:spTree>
    <p:extLst>
      <p:ext uri="{BB962C8B-B14F-4D97-AF65-F5344CB8AC3E}">
        <p14:creationId xmlns:p14="http://schemas.microsoft.com/office/powerpoint/2010/main" val="25605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942975"/>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Resists Attack</a:t>
            </a:r>
          </a:p>
        </p:txBody>
      </p:sp>
      <p:sp>
        <p:nvSpPr>
          <p:cNvPr id="2" name="TextBox 1"/>
          <p:cNvSpPr txBox="1"/>
          <p:nvPr/>
        </p:nvSpPr>
        <p:spPr>
          <a:xfrm>
            <a:off x="317506" y="1181100"/>
            <a:ext cx="8092722" cy="923330"/>
          </a:xfrm>
          <a:prstGeom prst="rect">
            <a:avLst/>
          </a:prstGeom>
          <a:noFill/>
        </p:spPr>
        <p:txBody>
          <a:bodyPr wrap="square" rtlCol="0">
            <a:spAutoFit/>
          </a:bodyPr>
          <a:lstStyle/>
          <a:p>
            <a:pPr marL="285750" indent="-285750">
              <a:buFont typeface="Arial"/>
              <a:buChar char="•"/>
            </a:pPr>
            <a:r>
              <a:rPr lang="en-US" dirty="0"/>
              <a:t>Simplify design to resist cyber attack</a:t>
            </a:r>
          </a:p>
          <a:p>
            <a:pPr marL="285750" indent="-285750">
              <a:buFont typeface="Arial"/>
              <a:buChar char="•"/>
            </a:pPr>
            <a:r>
              <a:rPr lang="en-US" dirty="0"/>
              <a:t>PRA/RISMC to understand vulnerabilities</a:t>
            </a:r>
          </a:p>
          <a:p>
            <a:pPr marL="285750" indent="-285750">
              <a:buFont typeface="Arial"/>
              <a:buChar char="•"/>
            </a:pPr>
            <a:r>
              <a:rPr lang="en-US" dirty="0"/>
              <a:t>Human factors</a:t>
            </a:r>
          </a:p>
        </p:txBody>
      </p:sp>
      <p:pic>
        <p:nvPicPr>
          <p:cNvPr id="5" name="Picture 4" descr="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720" y="1181100"/>
            <a:ext cx="3606800" cy="2260600"/>
          </a:xfrm>
          <a:prstGeom prst="rect">
            <a:avLst/>
          </a:prstGeom>
        </p:spPr>
      </p:pic>
      <p:pic>
        <p:nvPicPr>
          <p:cNvPr id="8" name="Picture 7" descr="human-error-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6" y="2698512"/>
            <a:ext cx="4600575" cy="3190875"/>
          </a:xfrm>
          <a:prstGeom prst="rect">
            <a:avLst/>
          </a:prstGeom>
        </p:spPr>
      </p:pic>
    </p:spTree>
    <p:extLst>
      <p:ext uri="{BB962C8B-B14F-4D97-AF65-F5344CB8AC3E}">
        <p14:creationId xmlns:p14="http://schemas.microsoft.com/office/powerpoint/2010/main" val="169473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1152092"/>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The Energy System</a:t>
            </a:r>
          </a:p>
        </p:txBody>
      </p:sp>
      <p:pic>
        <p:nvPicPr>
          <p:cNvPr id="5" name="Picture 4"/>
          <p:cNvPicPr>
            <a:picLocks noChangeAspect="1"/>
          </p:cNvPicPr>
          <p:nvPr/>
        </p:nvPicPr>
        <p:blipFill>
          <a:blip r:embed="rId2"/>
          <a:stretch>
            <a:fillRect/>
          </a:stretch>
        </p:blipFill>
        <p:spPr>
          <a:xfrm>
            <a:off x="140282" y="1063192"/>
            <a:ext cx="8871816" cy="4435908"/>
          </a:xfrm>
          <a:prstGeom prst="rect">
            <a:avLst/>
          </a:prstGeom>
        </p:spPr>
      </p:pic>
      <p:sp>
        <p:nvSpPr>
          <p:cNvPr id="6" name="TextBox 5"/>
          <p:cNvSpPr txBox="1"/>
          <p:nvPr/>
        </p:nvSpPr>
        <p:spPr>
          <a:xfrm>
            <a:off x="6917844" y="1152092"/>
            <a:ext cx="1712353" cy="276999"/>
          </a:xfrm>
          <a:prstGeom prst="rect">
            <a:avLst/>
          </a:prstGeom>
          <a:noFill/>
        </p:spPr>
        <p:txBody>
          <a:bodyPr wrap="none" rtlCol="0">
            <a:spAutoFit/>
          </a:bodyPr>
          <a:lstStyle/>
          <a:p>
            <a:r>
              <a:rPr lang="en-US" sz="1200" dirty="0" err="1">
                <a:solidFill>
                  <a:srgbClr val="595959"/>
                </a:solidFill>
              </a:rPr>
              <a:t>www.mysolarhome.com</a:t>
            </a:r>
            <a:endParaRPr lang="en-US" sz="1200" dirty="0">
              <a:solidFill>
                <a:srgbClr val="595959"/>
              </a:solidFill>
            </a:endParaRPr>
          </a:p>
        </p:txBody>
      </p:sp>
    </p:spTree>
    <p:extLst>
      <p:ext uri="{BB962C8B-B14F-4D97-AF65-F5344CB8AC3E}">
        <p14:creationId xmlns:p14="http://schemas.microsoft.com/office/powerpoint/2010/main" val="120896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942975"/>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Accommodate all generation and storage options</a:t>
            </a:r>
          </a:p>
        </p:txBody>
      </p:sp>
      <p:sp>
        <p:nvSpPr>
          <p:cNvPr id="2" name="TextBox 1"/>
          <p:cNvSpPr txBox="1"/>
          <p:nvPr/>
        </p:nvSpPr>
        <p:spPr>
          <a:xfrm>
            <a:off x="152400" y="1447800"/>
            <a:ext cx="5778494" cy="2308324"/>
          </a:xfrm>
          <a:prstGeom prst="rect">
            <a:avLst/>
          </a:prstGeom>
          <a:noFill/>
        </p:spPr>
        <p:txBody>
          <a:bodyPr wrap="square" rtlCol="0">
            <a:spAutoFit/>
          </a:bodyPr>
          <a:lstStyle/>
          <a:p>
            <a:pPr marL="285750" indent="-285750">
              <a:buFont typeface="Arial"/>
              <a:buChar char="•"/>
            </a:pPr>
            <a:r>
              <a:rPr lang="en-US" dirty="0"/>
              <a:t>Commercial users supplying their own power</a:t>
            </a:r>
          </a:p>
          <a:p>
            <a:pPr marL="285750" indent="-285750">
              <a:buFont typeface="Arial"/>
              <a:buChar char="•"/>
            </a:pPr>
            <a:r>
              <a:rPr lang="en-US" dirty="0"/>
              <a:t>Nuclear “battery” for grid stability </a:t>
            </a:r>
          </a:p>
          <a:p>
            <a:pPr marL="285750" indent="-285750">
              <a:buFont typeface="Arial"/>
              <a:buChar char="•"/>
            </a:pPr>
            <a:r>
              <a:rPr lang="en-US" dirty="0"/>
              <a:t>Need rapid product development (code case time reduction)</a:t>
            </a:r>
          </a:p>
          <a:p>
            <a:pPr marL="285750" indent="-285750">
              <a:buFont typeface="Arial"/>
              <a:buChar char="•"/>
            </a:pPr>
            <a:r>
              <a:rPr lang="en-US" dirty="0"/>
              <a:t>Can we take more advantage of direct energy capture?</a:t>
            </a:r>
          </a:p>
          <a:p>
            <a:pPr marL="285750" indent="-285750">
              <a:buFont typeface="Arial"/>
              <a:buChar char="•"/>
            </a:pPr>
            <a:r>
              <a:rPr lang="en-US" dirty="0"/>
              <a:t>Requires much more innovation in fuel (each fuel pellet has a function like with semi-conductors)</a:t>
            </a:r>
          </a:p>
          <a:p>
            <a:pPr marL="285750" indent="-285750">
              <a:buFont typeface="Arial"/>
              <a:buChar char="•"/>
            </a:pPr>
            <a:endParaRPr lang="en-US" dirty="0"/>
          </a:p>
        </p:txBody>
      </p:sp>
      <p:pic>
        <p:nvPicPr>
          <p:cNvPr id="9" name="Picture 8"/>
          <p:cNvPicPr>
            <a:picLocks noChangeAspect="1"/>
          </p:cNvPicPr>
          <p:nvPr/>
        </p:nvPicPr>
        <p:blipFill>
          <a:blip r:embed="rId2"/>
          <a:stretch>
            <a:fillRect/>
          </a:stretch>
        </p:blipFill>
        <p:spPr>
          <a:xfrm>
            <a:off x="556448" y="3808448"/>
            <a:ext cx="4256580" cy="2120900"/>
          </a:xfrm>
          <a:prstGeom prst="rect">
            <a:avLst/>
          </a:prstGeom>
        </p:spPr>
      </p:pic>
      <p:pic>
        <p:nvPicPr>
          <p:cNvPr id="10" name="Picture 9"/>
          <p:cNvPicPr>
            <a:picLocks noChangeAspect="1"/>
          </p:cNvPicPr>
          <p:nvPr/>
        </p:nvPicPr>
        <p:blipFill>
          <a:blip r:embed="rId3"/>
          <a:stretch>
            <a:fillRect/>
          </a:stretch>
        </p:blipFill>
        <p:spPr>
          <a:xfrm>
            <a:off x="6044591" y="1254125"/>
            <a:ext cx="2540000" cy="2032000"/>
          </a:xfrm>
          <a:prstGeom prst="rect">
            <a:avLst/>
          </a:prstGeom>
        </p:spPr>
      </p:pic>
      <p:pic>
        <p:nvPicPr>
          <p:cNvPr id="11" name="Picture 10"/>
          <p:cNvPicPr>
            <a:picLocks noChangeAspect="1"/>
          </p:cNvPicPr>
          <p:nvPr/>
        </p:nvPicPr>
        <p:blipFill>
          <a:blip r:embed="rId4"/>
          <a:stretch>
            <a:fillRect/>
          </a:stretch>
        </p:blipFill>
        <p:spPr>
          <a:xfrm>
            <a:off x="5803615" y="3808448"/>
            <a:ext cx="2780976" cy="2120900"/>
          </a:xfrm>
          <a:prstGeom prst="rect">
            <a:avLst/>
          </a:prstGeom>
        </p:spPr>
      </p:pic>
    </p:spTree>
    <p:extLst>
      <p:ext uri="{BB962C8B-B14F-4D97-AF65-F5344CB8AC3E}">
        <p14:creationId xmlns:p14="http://schemas.microsoft.com/office/powerpoint/2010/main" val="71820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942975"/>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Enables Markets</a:t>
            </a:r>
          </a:p>
        </p:txBody>
      </p:sp>
      <p:sp>
        <p:nvSpPr>
          <p:cNvPr id="8" name="TextBox 7"/>
          <p:cNvSpPr txBox="1"/>
          <p:nvPr/>
        </p:nvSpPr>
        <p:spPr>
          <a:xfrm>
            <a:off x="304800" y="1002123"/>
            <a:ext cx="5943600" cy="2031325"/>
          </a:xfrm>
          <a:prstGeom prst="rect">
            <a:avLst/>
          </a:prstGeom>
          <a:noFill/>
        </p:spPr>
        <p:txBody>
          <a:bodyPr wrap="square" rtlCol="0">
            <a:spAutoFit/>
          </a:bodyPr>
          <a:lstStyle/>
          <a:p>
            <a:pPr marL="285750" indent="-285750">
              <a:buFont typeface="Arial"/>
              <a:buChar char="•"/>
            </a:pPr>
            <a:r>
              <a:rPr lang="en-US" dirty="0"/>
              <a:t>Possibility for a large range of energy production and storage options</a:t>
            </a:r>
          </a:p>
          <a:p>
            <a:pPr marL="285750" indent="-285750">
              <a:buFont typeface="Arial"/>
              <a:buChar char="•"/>
            </a:pPr>
            <a:r>
              <a:rPr lang="en-US" dirty="0"/>
              <a:t>Rush Hour Rewards (RHR) (from NEST) helps people earn money or credits from their energy providers by using less energy when everyone else is using more. Could there be an “I demand nuclear app”</a:t>
            </a:r>
          </a:p>
          <a:p>
            <a:pPr marL="285750" indent="-285750">
              <a:buFont typeface="Arial"/>
              <a:buChar char="•"/>
            </a:pPr>
            <a:endParaRPr lang="en-US" dirty="0"/>
          </a:p>
        </p:txBody>
      </p:sp>
      <p:pic>
        <p:nvPicPr>
          <p:cNvPr id="3" name="Picture 2"/>
          <p:cNvPicPr>
            <a:picLocks noChangeAspect="1"/>
          </p:cNvPicPr>
          <p:nvPr/>
        </p:nvPicPr>
        <p:blipFill rotWithShape="1">
          <a:blip r:embed="rId2"/>
          <a:srcRect b="8742"/>
          <a:stretch/>
        </p:blipFill>
        <p:spPr>
          <a:xfrm>
            <a:off x="6226115" y="2499119"/>
            <a:ext cx="2108319" cy="3415122"/>
          </a:xfrm>
          <a:prstGeom prst="rect">
            <a:avLst/>
          </a:prstGeom>
        </p:spPr>
      </p:pic>
      <p:pic>
        <p:nvPicPr>
          <p:cNvPr id="5" name="Picture 4"/>
          <p:cNvPicPr>
            <a:picLocks noChangeAspect="1"/>
          </p:cNvPicPr>
          <p:nvPr/>
        </p:nvPicPr>
        <p:blipFill>
          <a:blip r:embed="rId3"/>
          <a:stretch>
            <a:fillRect/>
          </a:stretch>
        </p:blipFill>
        <p:spPr>
          <a:xfrm>
            <a:off x="535684" y="2851806"/>
            <a:ext cx="5101752" cy="3062434"/>
          </a:xfrm>
          <a:prstGeom prst="rect">
            <a:avLst/>
          </a:prstGeom>
        </p:spPr>
      </p:pic>
      <p:pic>
        <p:nvPicPr>
          <p:cNvPr id="10" name="Picture 9"/>
          <p:cNvPicPr>
            <a:picLocks noChangeAspect="1"/>
          </p:cNvPicPr>
          <p:nvPr/>
        </p:nvPicPr>
        <p:blipFill>
          <a:blip r:embed="rId4"/>
          <a:stretch>
            <a:fillRect/>
          </a:stretch>
        </p:blipFill>
        <p:spPr>
          <a:xfrm>
            <a:off x="6098551" y="297365"/>
            <a:ext cx="2363448" cy="1739900"/>
          </a:xfrm>
          <a:prstGeom prst="rect">
            <a:avLst/>
          </a:prstGeom>
        </p:spPr>
      </p:pic>
      <p:sp>
        <p:nvSpPr>
          <p:cNvPr id="11" name="TextBox 10"/>
          <p:cNvSpPr txBox="1"/>
          <p:nvPr/>
        </p:nvSpPr>
        <p:spPr>
          <a:xfrm>
            <a:off x="6936751" y="2126165"/>
            <a:ext cx="754421" cy="369332"/>
          </a:xfrm>
          <a:prstGeom prst="rect">
            <a:avLst/>
          </a:prstGeom>
          <a:noFill/>
        </p:spPr>
        <p:txBody>
          <a:bodyPr wrap="none" rtlCol="0">
            <a:spAutoFit/>
          </a:bodyPr>
          <a:lstStyle/>
          <a:p>
            <a:r>
              <a:rPr lang="en-US" dirty="0"/>
              <a:t>SHINE</a:t>
            </a:r>
          </a:p>
        </p:txBody>
      </p:sp>
    </p:spTree>
    <p:extLst>
      <p:ext uri="{BB962C8B-B14F-4D97-AF65-F5344CB8AC3E}">
        <p14:creationId xmlns:p14="http://schemas.microsoft.com/office/powerpoint/2010/main" val="160430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711200" y="942975"/>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sp>
        <p:nvSpPr>
          <p:cNvPr id="4" name="Title 3"/>
          <p:cNvSpPr>
            <a:spLocks noGrp="1"/>
          </p:cNvSpPr>
          <p:nvPr>
            <p:ph type="title"/>
          </p:nvPr>
        </p:nvSpPr>
        <p:spPr/>
        <p:txBody>
          <a:bodyPr/>
          <a:lstStyle/>
          <a:p>
            <a:r>
              <a:rPr lang="en-US" dirty="0"/>
              <a:t>Optimizes Assets</a:t>
            </a:r>
          </a:p>
        </p:txBody>
      </p:sp>
      <p:sp>
        <p:nvSpPr>
          <p:cNvPr id="2" name="TextBox 1"/>
          <p:cNvSpPr txBox="1"/>
          <p:nvPr/>
        </p:nvSpPr>
        <p:spPr>
          <a:xfrm>
            <a:off x="317506" y="1002468"/>
            <a:ext cx="8092722" cy="1754327"/>
          </a:xfrm>
          <a:prstGeom prst="rect">
            <a:avLst/>
          </a:prstGeom>
          <a:noFill/>
        </p:spPr>
        <p:txBody>
          <a:bodyPr wrap="square" rtlCol="0">
            <a:spAutoFit/>
          </a:bodyPr>
          <a:lstStyle/>
          <a:p>
            <a:pPr marL="285750" indent="-285750">
              <a:buFont typeface="Arial"/>
              <a:buChar char="•"/>
            </a:pPr>
            <a:r>
              <a:rPr lang="en-US" dirty="0"/>
              <a:t>Component degradation models, equipment operation (sensors and predictability)</a:t>
            </a:r>
          </a:p>
          <a:p>
            <a:pPr marL="285750" indent="-285750">
              <a:buFont typeface="Arial"/>
              <a:buChar char="•"/>
            </a:pPr>
            <a:r>
              <a:rPr lang="en-US" dirty="0"/>
              <a:t>Human factors-reduce human error</a:t>
            </a:r>
          </a:p>
          <a:p>
            <a:pPr marL="285750" indent="-285750">
              <a:buFont typeface="Arial"/>
              <a:buChar char="•"/>
            </a:pPr>
            <a:r>
              <a:rPr lang="en-US" dirty="0"/>
              <a:t>Machine learning/big data—the ability of computers to learn without being explicitly programmed and to continually improve their predictive precision  </a:t>
            </a:r>
          </a:p>
          <a:p>
            <a:pPr marL="285750" indent="-285750">
              <a:buFont typeface="Arial"/>
              <a:buChar char="•"/>
            </a:pPr>
            <a:endParaRPr lang="en-US" dirty="0"/>
          </a:p>
        </p:txBody>
      </p:sp>
      <p:sp>
        <p:nvSpPr>
          <p:cNvPr id="6" name="Text Box 2"/>
          <p:cNvSpPr txBox="1">
            <a:spLocks noChangeArrowheads="1"/>
          </p:cNvSpPr>
          <p:nvPr/>
        </p:nvSpPr>
        <p:spPr bwMode="auto">
          <a:xfrm>
            <a:off x="730690" y="3214617"/>
            <a:ext cx="65690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endParaRPr lang="en-GB" sz="3200" dirty="0">
              <a:latin typeface="Impact" charset="0"/>
            </a:endParaRPr>
          </a:p>
        </p:txBody>
      </p:sp>
      <p:pic>
        <p:nvPicPr>
          <p:cNvPr id="7" name="Picture 6"/>
          <p:cNvPicPr>
            <a:picLocks noChangeAspect="1"/>
          </p:cNvPicPr>
          <p:nvPr/>
        </p:nvPicPr>
        <p:blipFill>
          <a:blip r:embed="rId2"/>
          <a:stretch>
            <a:fillRect/>
          </a:stretch>
        </p:blipFill>
        <p:spPr>
          <a:xfrm>
            <a:off x="4805924" y="2930896"/>
            <a:ext cx="4016701" cy="2843283"/>
          </a:xfrm>
          <a:prstGeom prst="rect">
            <a:avLst/>
          </a:prstGeom>
        </p:spPr>
      </p:pic>
      <p:pic>
        <p:nvPicPr>
          <p:cNvPr id="8" name="Picture 7"/>
          <p:cNvPicPr>
            <a:picLocks noChangeAspect="1"/>
          </p:cNvPicPr>
          <p:nvPr/>
        </p:nvPicPr>
        <p:blipFill>
          <a:blip r:embed="rId3"/>
          <a:stretch>
            <a:fillRect/>
          </a:stretch>
        </p:blipFill>
        <p:spPr>
          <a:xfrm>
            <a:off x="317506" y="2756795"/>
            <a:ext cx="4031702" cy="3017384"/>
          </a:xfrm>
          <a:prstGeom prst="rect">
            <a:avLst/>
          </a:prstGeom>
        </p:spPr>
      </p:pic>
    </p:spTree>
    <p:extLst>
      <p:ext uri="{BB962C8B-B14F-4D97-AF65-F5344CB8AC3E}">
        <p14:creationId xmlns:p14="http://schemas.microsoft.com/office/powerpoint/2010/main" val="402908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Another Angle</a:t>
            </a:r>
          </a:p>
        </p:txBody>
      </p:sp>
      <p:sp>
        <p:nvSpPr>
          <p:cNvPr id="5" name="TextBox 4"/>
          <p:cNvSpPr txBox="1"/>
          <p:nvPr/>
        </p:nvSpPr>
        <p:spPr>
          <a:xfrm>
            <a:off x="822960" y="914400"/>
            <a:ext cx="3110785" cy="369332"/>
          </a:xfrm>
          <a:prstGeom prst="rect">
            <a:avLst/>
          </a:prstGeom>
          <a:noFill/>
        </p:spPr>
        <p:txBody>
          <a:bodyPr wrap="square" rtlCol="0">
            <a:spAutoFit/>
          </a:bodyPr>
          <a:lstStyle/>
          <a:p>
            <a:r>
              <a:rPr lang="en-US" dirty="0"/>
              <a:t>From DOE QTR</a:t>
            </a:r>
          </a:p>
        </p:txBody>
      </p:sp>
      <p:pic>
        <p:nvPicPr>
          <p:cNvPr id="10" name="Picture 9" descr="QTR Constellation_simplified.png"/>
          <p:cNvPicPr>
            <a:picLocks noChangeAspect="1"/>
          </p:cNvPicPr>
          <p:nvPr/>
        </p:nvPicPr>
        <p:blipFill>
          <a:blip r:embed="rId2">
            <a:lum bright="-16000"/>
          </a:blip>
          <a:srcRect l="2860" r="9234"/>
          <a:stretch>
            <a:fillRect/>
          </a:stretch>
        </p:blipFill>
        <p:spPr>
          <a:xfrm>
            <a:off x="1318448" y="995266"/>
            <a:ext cx="6512394" cy="4962648"/>
          </a:xfrm>
          <a:prstGeom prst="rect">
            <a:avLst/>
          </a:prstGeom>
        </p:spPr>
      </p:pic>
    </p:spTree>
    <p:extLst>
      <p:ext uri="{BB962C8B-B14F-4D97-AF65-F5344CB8AC3E}">
        <p14:creationId xmlns:p14="http://schemas.microsoft.com/office/powerpoint/2010/main" val="256917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Distribution</a:t>
            </a:r>
          </a:p>
        </p:txBody>
      </p:sp>
      <p:pic>
        <p:nvPicPr>
          <p:cNvPr id="4" name="Picture 3"/>
          <p:cNvPicPr>
            <a:picLocks noChangeAspect="1"/>
          </p:cNvPicPr>
          <p:nvPr/>
        </p:nvPicPr>
        <p:blipFill>
          <a:blip r:embed="rId2"/>
          <a:stretch>
            <a:fillRect/>
          </a:stretch>
        </p:blipFill>
        <p:spPr>
          <a:xfrm>
            <a:off x="-307827" y="1482502"/>
            <a:ext cx="9691956" cy="3048000"/>
          </a:xfrm>
          <a:prstGeom prst="rect">
            <a:avLst/>
          </a:prstGeom>
        </p:spPr>
      </p:pic>
      <p:sp>
        <p:nvSpPr>
          <p:cNvPr id="5" name="Rectangle 4"/>
          <p:cNvSpPr/>
          <p:nvPr/>
        </p:nvSpPr>
        <p:spPr>
          <a:xfrm>
            <a:off x="5505076" y="6371695"/>
            <a:ext cx="3625963" cy="369332"/>
          </a:xfrm>
          <a:prstGeom prst="rect">
            <a:avLst/>
          </a:prstGeom>
        </p:spPr>
        <p:txBody>
          <a:bodyPr wrap="none">
            <a:spAutoFit/>
          </a:bodyPr>
          <a:lstStyle/>
          <a:p>
            <a:r>
              <a:rPr lang="en-US" dirty="0">
                <a:solidFill>
                  <a:srgbClr val="434342"/>
                </a:solidFill>
              </a:rPr>
              <a:t>From: Paul </a:t>
            </a:r>
            <a:r>
              <a:rPr lang="en-US" dirty="0" err="1">
                <a:solidFill>
                  <a:srgbClr val="434342"/>
                </a:solidFill>
              </a:rPr>
              <a:t>Roege</a:t>
            </a:r>
            <a:r>
              <a:rPr lang="en-US" dirty="0">
                <a:solidFill>
                  <a:srgbClr val="434342"/>
                </a:solidFill>
              </a:rPr>
              <a:t> NDU Press, 2011</a:t>
            </a:r>
          </a:p>
        </p:txBody>
      </p:sp>
    </p:spTree>
    <p:extLst>
      <p:ext uri="{BB962C8B-B14F-4D97-AF65-F5344CB8AC3E}">
        <p14:creationId xmlns:p14="http://schemas.microsoft.com/office/powerpoint/2010/main" val="2208841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merciful end</a:t>
            </a:r>
          </a:p>
        </p:txBody>
      </p:sp>
    </p:spTree>
    <p:extLst>
      <p:ext uri="{BB962C8B-B14F-4D97-AF65-F5344CB8AC3E}">
        <p14:creationId xmlns:p14="http://schemas.microsoft.com/office/powerpoint/2010/main" val="284407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3429000"/>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charset="0"/>
                <a:ea typeface="ＭＳ Ｐゴシック" charset="0"/>
              </a:defRPr>
            </a:lvl6pPr>
            <a:lvl7pPr marL="914400" algn="ctr" rtl="0" eaLnBrk="1" fontAlgn="base" hangingPunct="1">
              <a:spcBef>
                <a:spcPct val="0"/>
              </a:spcBef>
              <a:spcAft>
                <a:spcPct val="0"/>
              </a:spcAft>
              <a:defRPr sz="4400">
                <a:solidFill>
                  <a:schemeClr val="tx1"/>
                </a:solidFill>
                <a:latin typeface="Calibri" charset="0"/>
                <a:ea typeface="ＭＳ Ｐゴシック" charset="0"/>
              </a:defRPr>
            </a:lvl7pPr>
            <a:lvl8pPr marL="1371600" algn="ctr" rtl="0" eaLnBrk="1" fontAlgn="base" hangingPunct="1">
              <a:spcBef>
                <a:spcPct val="0"/>
              </a:spcBef>
              <a:spcAft>
                <a:spcPct val="0"/>
              </a:spcAft>
              <a:defRPr sz="4400">
                <a:solidFill>
                  <a:schemeClr val="tx1"/>
                </a:solidFill>
                <a:latin typeface="Calibri" charset="0"/>
                <a:ea typeface="ＭＳ Ｐゴシック" charset="0"/>
              </a:defRPr>
            </a:lvl8pPr>
            <a:lvl9pPr marL="1828800" algn="ctr" rtl="0" eaLnBrk="1" fontAlgn="base" hangingPunct="1">
              <a:spcBef>
                <a:spcPct val="0"/>
              </a:spcBef>
              <a:spcAft>
                <a:spcPct val="0"/>
              </a:spcAft>
              <a:defRPr sz="4400">
                <a:solidFill>
                  <a:schemeClr val="tx1"/>
                </a:solidFill>
                <a:latin typeface="Calibri" charset="0"/>
                <a:ea typeface="ＭＳ Ｐゴシック" charset="0"/>
              </a:defRPr>
            </a:lvl9pPr>
          </a:lstStyle>
          <a:p>
            <a:pPr>
              <a:defRPr/>
            </a:pPr>
            <a:r>
              <a:rPr lang="en-US" sz="2800" spc="1000" dirty="0">
                <a:solidFill>
                  <a:srgbClr val="0660A0"/>
                </a:solidFill>
                <a:latin typeface="Arial"/>
                <a:cs typeface="Arial"/>
              </a:rPr>
              <a:t>ADVANCED NUCLEAR CAMPAIGN</a:t>
            </a:r>
          </a:p>
        </p:txBody>
      </p:sp>
      <p:pic>
        <p:nvPicPr>
          <p:cNvPr id="64514" name="Picture 4" descr="nuclear_symbol_watercolor_big.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68713" y="1444625"/>
            <a:ext cx="1817687" cy="167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txBox="1">
            <a:spLocks/>
          </p:cNvSpPr>
          <p:nvPr/>
        </p:nvSpPr>
        <p:spPr bwMode="auto">
          <a:xfrm>
            <a:off x="990600" y="5105400"/>
            <a:ext cx="7162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ts val="1820"/>
              </a:lnSpc>
              <a:spcBef>
                <a:spcPct val="20000"/>
              </a:spcBef>
              <a:buFont typeface="Arial" charset="0"/>
              <a:buNone/>
              <a:defRPr/>
            </a:pPr>
            <a:r>
              <a:rPr lang="en-US" sz="1600" dirty="0">
                <a:solidFill>
                  <a:srgbClr val="595959"/>
                </a:solidFill>
                <a:latin typeface="Arial" charset="0"/>
                <a:cs typeface="Arial" charset="0"/>
              </a:rPr>
              <a:t>Todd Allen</a:t>
            </a:r>
          </a:p>
          <a:p>
            <a:pPr algn="ctr" eaLnBrk="1" hangingPunct="1">
              <a:lnSpc>
                <a:spcPts val="1820"/>
              </a:lnSpc>
              <a:spcBef>
                <a:spcPct val="20000"/>
              </a:spcBef>
              <a:buFont typeface="Arial" charset="0"/>
              <a:buNone/>
              <a:defRPr/>
            </a:pPr>
            <a:r>
              <a:rPr lang="en-US" sz="1200" dirty="0">
                <a:solidFill>
                  <a:srgbClr val="595959"/>
                </a:solidFill>
                <a:latin typeface="Arial" charset="0"/>
                <a:cs typeface="Arial" charset="0"/>
              </a:rPr>
              <a:t>Senior Fellow, Third Way</a:t>
            </a:r>
          </a:p>
          <a:p>
            <a:pPr algn="ctr" eaLnBrk="1" hangingPunct="1">
              <a:lnSpc>
                <a:spcPts val="1820"/>
              </a:lnSpc>
              <a:spcBef>
                <a:spcPct val="20000"/>
              </a:spcBef>
              <a:buFont typeface="Arial" charset="0"/>
              <a:buNone/>
              <a:defRPr/>
            </a:pPr>
            <a:r>
              <a:rPr lang="en-US" sz="1200" dirty="0" err="1">
                <a:solidFill>
                  <a:srgbClr val="595959"/>
                </a:solidFill>
                <a:latin typeface="Arial" charset="0"/>
                <a:cs typeface="Arial" charset="0"/>
              </a:rPr>
              <a:t>tallen@thirdway.org</a:t>
            </a:r>
            <a:endParaRPr lang="en-US" sz="1200" dirty="0">
              <a:solidFill>
                <a:srgbClr val="595959"/>
              </a:solidFill>
              <a:latin typeface="Arial" charset="0"/>
              <a:cs typeface="Arial" charset="0"/>
            </a:endParaRPr>
          </a:p>
        </p:txBody>
      </p:sp>
    </p:spTree>
    <p:extLst>
      <p:ext uri="{BB962C8B-B14F-4D97-AF65-F5344CB8AC3E}">
        <p14:creationId xmlns:p14="http://schemas.microsoft.com/office/powerpoint/2010/main" val="3387803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027" y="365760"/>
            <a:ext cx="7520940" cy="548640"/>
          </a:xfrm>
        </p:spPr>
        <p:txBody>
          <a:bodyPr/>
          <a:lstStyle/>
          <a:p>
            <a:r>
              <a:rPr lang="en-US" dirty="0"/>
              <a:t>Finish with northwestern basketball?</a:t>
            </a:r>
          </a:p>
        </p:txBody>
      </p:sp>
      <p:sp>
        <p:nvSpPr>
          <p:cNvPr id="6" name="TextBox 5"/>
          <p:cNvSpPr txBox="1"/>
          <p:nvPr/>
        </p:nvSpPr>
        <p:spPr>
          <a:xfrm>
            <a:off x="577427" y="3590871"/>
            <a:ext cx="3842173" cy="1754327"/>
          </a:xfrm>
          <a:prstGeom prst="rect">
            <a:avLst/>
          </a:prstGeom>
          <a:noFill/>
        </p:spPr>
        <p:txBody>
          <a:bodyPr wrap="square" rtlCol="0">
            <a:spAutoFit/>
          </a:bodyPr>
          <a:lstStyle/>
          <a:p>
            <a:r>
              <a:rPr lang="en-US" dirty="0"/>
              <a:t>Old Patten Gymnasium</a:t>
            </a:r>
          </a:p>
          <a:p>
            <a:pPr marL="285750" indent="-285750">
              <a:buFont typeface="Arial"/>
              <a:buChar char="•"/>
            </a:pPr>
            <a:r>
              <a:rPr lang="en-US" dirty="0"/>
              <a:t>Built 1909</a:t>
            </a:r>
          </a:p>
          <a:p>
            <a:pPr marL="285750" indent="-285750">
              <a:buFont typeface="Arial"/>
              <a:buChar char="•"/>
            </a:pPr>
            <a:r>
              <a:rPr lang="en-US" dirty="0"/>
              <a:t>First NCAA Basketball Championship 1939</a:t>
            </a:r>
          </a:p>
          <a:p>
            <a:pPr marL="285750" indent="-285750">
              <a:buFont typeface="Arial"/>
              <a:buChar char="•"/>
            </a:pPr>
            <a:r>
              <a:rPr lang="en-US" dirty="0"/>
              <a:t>Razed in 1940 to build Technological Institute </a:t>
            </a:r>
          </a:p>
        </p:txBody>
      </p:sp>
      <p:pic>
        <p:nvPicPr>
          <p:cNvPr id="4" name="Picture 3"/>
          <p:cNvPicPr>
            <a:picLocks noChangeAspect="1"/>
          </p:cNvPicPr>
          <p:nvPr/>
        </p:nvPicPr>
        <p:blipFill>
          <a:blip r:embed="rId2"/>
          <a:stretch>
            <a:fillRect/>
          </a:stretch>
        </p:blipFill>
        <p:spPr>
          <a:xfrm>
            <a:off x="609600" y="1301750"/>
            <a:ext cx="3810000" cy="2120900"/>
          </a:xfrm>
          <a:prstGeom prst="rect">
            <a:avLst/>
          </a:prstGeom>
        </p:spPr>
      </p:pic>
      <p:pic>
        <p:nvPicPr>
          <p:cNvPr id="5" name="Picture 4"/>
          <p:cNvPicPr>
            <a:picLocks noChangeAspect="1"/>
          </p:cNvPicPr>
          <p:nvPr/>
        </p:nvPicPr>
        <p:blipFill>
          <a:blip r:embed="rId3"/>
          <a:stretch>
            <a:fillRect/>
          </a:stretch>
        </p:blipFill>
        <p:spPr>
          <a:xfrm>
            <a:off x="5086349" y="1746250"/>
            <a:ext cx="3667125" cy="2444750"/>
          </a:xfrm>
          <a:prstGeom prst="rect">
            <a:avLst/>
          </a:prstGeom>
        </p:spPr>
      </p:pic>
      <p:sp>
        <p:nvSpPr>
          <p:cNvPr id="9" name="TextBox 8"/>
          <p:cNvSpPr txBox="1"/>
          <p:nvPr/>
        </p:nvSpPr>
        <p:spPr>
          <a:xfrm>
            <a:off x="5086349" y="4340171"/>
            <a:ext cx="3842173" cy="1477328"/>
          </a:xfrm>
          <a:prstGeom prst="rect">
            <a:avLst/>
          </a:prstGeom>
          <a:noFill/>
        </p:spPr>
        <p:txBody>
          <a:bodyPr wrap="square" rtlCol="0">
            <a:spAutoFit/>
          </a:bodyPr>
          <a:lstStyle/>
          <a:p>
            <a:r>
              <a:rPr lang="en-US" dirty="0"/>
              <a:t>Derrick Pardon</a:t>
            </a:r>
          </a:p>
          <a:p>
            <a:pPr marL="285750" indent="-285750">
              <a:buFont typeface="Arial"/>
              <a:buChar char="•"/>
            </a:pPr>
            <a:r>
              <a:rPr lang="en-US" dirty="0"/>
              <a:t>Hits Buzzer Beater Against Michigan in 2017</a:t>
            </a:r>
          </a:p>
          <a:p>
            <a:pPr marL="285750" indent="-285750">
              <a:buFont typeface="Arial"/>
              <a:buChar char="•"/>
            </a:pPr>
            <a:r>
              <a:rPr lang="en-US" dirty="0"/>
              <a:t>Northwestern goes to NCAA tournament for the first time ever</a:t>
            </a:r>
          </a:p>
        </p:txBody>
      </p:sp>
    </p:spTree>
    <p:extLst>
      <p:ext uri="{BB962C8B-B14F-4D97-AF65-F5344CB8AC3E}">
        <p14:creationId xmlns:p14="http://schemas.microsoft.com/office/powerpoint/2010/main" val="271410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_Sp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32000" y="825500"/>
            <a:ext cx="5842000" cy="5842000"/>
          </a:xfrm>
          <a:prstGeom prst="rect">
            <a:avLst/>
          </a:prstGeom>
        </p:spPr>
      </p:pic>
      <p:sp>
        <p:nvSpPr>
          <p:cNvPr id="3" name="Rectangle 8"/>
          <p:cNvSpPr txBox="1">
            <a:spLocks noChangeArrowheads="1"/>
          </p:cNvSpPr>
          <p:nvPr/>
        </p:nvSpPr>
        <p:spPr>
          <a:xfrm>
            <a:off x="297957" y="440052"/>
            <a:ext cx="8258175" cy="363537"/>
          </a:xfrm>
          <a:prstGeom prst="rect">
            <a:avLst/>
          </a:prstGeom>
        </p:spPr>
        <p:txBody>
          <a:bodyPr/>
          <a:lstStyle/>
          <a:p>
            <a:pPr marL="0" marR="0" lvl="0" indent="0" algn="l" defTabSz="914400" rtl="0" eaLnBrk="0" fontAlgn="base" latinLnBrk="0" hangingPunct="0">
              <a:lnSpc>
                <a:spcPct val="85000"/>
              </a:lnSpc>
              <a:spcBef>
                <a:spcPct val="0"/>
              </a:spcBef>
              <a:spcAft>
                <a:spcPct val="0"/>
              </a:spcAft>
              <a:buClrTx/>
              <a:buSzTx/>
              <a:buFontTx/>
              <a:buNone/>
              <a:tabLst/>
              <a:defRPr/>
            </a:pPr>
            <a:endParaRPr kumimoji="0" lang="en-US" sz="2800" b="1" i="1" u="none" strike="noStrike" kern="0" cap="none" spc="0" normalizeH="0" baseline="0" noProof="0" dirty="0">
              <a:ln>
                <a:noFill/>
              </a:ln>
              <a:solidFill>
                <a:srgbClr val="003663"/>
              </a:solidFill>
              <a:effectLst/>
              <a:uLnTx/>
              <a:uFillTx/>
              <a:latin typeface="+mj-lt"/>
              <a:ea typeface="+mj-ea"/>
              <a:cs typeface="+mj-cs"/>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073719">
            <a:off x="608912" y="1708547"/>
            <a:ext cx="3352223" cy="4738124"/>
          </a:xfrm>
          <a:prstGeom prst="rect">
            <a:avLst/>
          </a:prstGeom>
          <a:ln w="12700" cmpd="sng">
            <a:solidFill>
              <a:srgbClr val="FFFFFF"/>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b="2332"/>
          <a:stretch/>
        </p:blipFill>
        <p:spPr>
          <a:xfrm>
            <a:off x="4226296" y="1368221"/>
            <a:ext cx="3492501" cy="2517979"/>
          </a:xfrm>
          <a:prstGeom prst="rect">
            <a:avLst/>
          </a:prstGeom>
          <a:ln w="12700" cmpd="sng">
            <a:solidFill>
              <a:srgbClr val="FFFFFF"/>
            </a:solid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a:ext>
            </a:extLst>
          </a:blip>
          <a:srcRect b="4299"/>
          <a:stretch/>
        </p:blipFill>
        <p:spPr>
          <a:xfrm>
            <a:off x="4864099" y="3962088"/>
            <a:ext cx="4006553" cy="2819712"/>
          </a:xfrm>
          <a:prstGeom prst="rect">
            <a:avLst/>
          </a:prstGeom>
          <a:ln w="12700" cmpd="sng">
            <a:solidFill>
              <a:srgbClr val="FFFFFF"/>
            </a:solidFill>
          </a:ln>
          <a:effectLst>
            <a:outerShdw blurRad="50800" dist="38100" dir="2700000" algn="tl" rotWithShape="0">
              <a:prstClr val="black">
                <a:alpha val="40000"/>
              </a:prstClr>
            </a:outerShdw>
          </a:effectLst>
        </p:spPr>
      </p:pic>
      <p:sp>
        <p:nvSpPr>
          <p:cNvPr id="7" name="Title 6"/>
          <p:cNvSpPr>
            <a:spLocks noGrp="1"/>
          </p:cNvSpPr>
          <p:nvPr>
            <p:ph type="title"/>
          </p:nvPr>
        </p:nvSpPr>
        <p:spPr/>
        <p:txBody>
          <a:bodyPr/>
          <a:lstStyle/>
          <a:p>
            <a:pPr lvl="0"/>
            <a:r>
              <a:rPr lang="en-US" dirty="0"/>
              <a:t>Early Messaging</a:t>
            </a:r>
          </a:p>
        </p:txBody>
      </p:sp>
      <p:sp>
        <p:nvSpPr>
          <p:cNvPr id="2" name="Slide Number Placeholder 1"/>
          <p:cNvSpPr>
            <a:spLocks noGrp="1"/>
          </p:cNvSpPr>
          <p:nvPr>
            <p:ph type="sldNum" sz="quarter" idx="12"/>
          </p:nvPr>
        </p:nvSpPr>
        <p:spPr/>
        <p:txBody>
          <a:bodyPr/>
          <a:lstStyle/>
          <a:p>
            <a:fld id="{777CA934-4553-3444-AACE-8878368B000A}" type="slidenum">
              <a:rPr lang="en-US" smtClean="0"/>
              <a:pPr/>
              <a:t>28</a:t>
            </a:fld>
            <a:endParaRPr lang="en-US" sz="1400" b="0" dirty="0">
              <a:solidFill>
                <a:schemeClr val="tx1"/>
              </a:solidFill>
              <a:latin typeface="+mn-lt"/>
            </a:endParaRPr>
          </a:p>
        </p:txBody>
      </p:sp>
    </p:spTree>
    <p:extLst>
      <p:ext uri="{BB962C8B-B14F-4D97-AF65-F5344CB8AC3E}">
        <p14:creationId xmlns:p14="http://schemas.microsoft.com/office/powerpoint/2010/main" val="104798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Spot.png"/>
          <p:cNvPicPr>
            <a:picLocks noChangeAspect="1"/>
          </p:cNvPicPr>
          <p:nvPr/>
        </p:nvPicPr>
        <p:blipFill rotWithShape="1">
          <a:blip r:embed="rId2" cstate="print">
            <a:extLst>
              <a:ext uri="{28A0092B-C50C-407E-A947-70E740481C1C}">
                <a14:useLocalDpi xmlns:a14="http://schemas.microsoft.com/office/drawing/2010/main"/>
              </a:ext>
            </a:extLst>
          </a:blip>
          <a:srcRect r="21474" b="9138"/>
          <a:stretch/>
        </p:blipFill>
        <p:spPr>
          <a:xfrm>
            <a:off x="6271813" y="3534632"/>
            <a:ext cx="2872187" cy="3323368"/>
          </a:xfrm>
          <a:prstGeom prst="rect">
            <a:avLst/>
          </a:prstGeom>
        </p:spPr>
      </p:pic>
      <p:sp>
        <p:nvSpPr>
          <p:cNvPr id="2" name="Title 1"/>
          <p:cNvSpPr>
            <a:spLocks noGrp="1"/>
          </p:cNvSpPr>
          <p:nvPr>
            <p:ph type="title"/>
          </p:nvPr>
        </p:nvSpPr>
        <p:spPr/>
        <p:txBody>
          <a:bodyPr/>
          <a:lstStyle/>
          <a:p>
            <a:r>
              <a:rPr lang="en-US" dirty="0"/>
              <a:t>Them: Giant Mutant Ants (1950s)</a:t>
            </a:r>
          </a:p>
        </p:txBody>
      </p:sp>
      <p:sp>
        <p:nvSpPr>
          <p:cNvPr id="4" name="Slide Number Placeholder 3"/>
          <p:cNvSpPr>
            <a:spLocks noGrp="1"/>
          </p:cNvSpPr>
          <p:nvPr>
            <p:ph type="sldNum" sz="quarter" idx="12"/>
          </p:nvPr>
        </p:nvSpPr>
        <p:spPr/>
        <p:txBody>
          <a:bodyPr/>
          <a:lstStyle/>
          <a:p>
            <a:fld id="{8026AF43-63A5-3A46-B461-FEDED0C88CA4}" type="slidenum">
              <a:rPr lang="en-US" smtClean="0"/>
              <a:pPr/>
              <a:t>29</a:t>
            </a:fld>
            <a:endParaRPr lang="en-US" sz="1400" b="0" dirty="0">
              <a:solidFill>
                <a:schemeClr val="tx1"/>
              </a:solidFill>
              <a:latin typeface="+mn-lt"/>
            </a:endParaRPr>
          </a:p>
        </p:txBody>
      </p:sp>
      <p:pic>
        <p:nvPicPr>
          <p:cNvPr id="3" name="Picture 2" descr="giant-movie-monsters-the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2805" y="1557193"/>
            <a:ext cx="7575540" cy="5030949"/>
          </a:xfrm>
          <a:prstGeom prst="rect">
            <a:avLst/>
          </a:prstGeom>
          <a:ln w="12700" cmpd="sng">
            <a:solidFill>
              <a:schemeClr val="bg1"/>
            </a:solidFill>
          </a:ln>
          <a:effectLst>
            <a:outerShdw blurRad="50800" dist="38100" dir="2700000" algn="tl" rotWithShape="0">
              <a:prstClr val="black">
                <a:alpha val="40000"/>
              </a:prstClr>
            </a:outerShdw>
          </a:effectLst>
        </p:spPr>
      </p:pic>
      <p:sp>
        <p:nvSpPr>
          <p:cNvPr id="6" name="TextBox 5"/>
          <p:cNvSpPr txBox="1"/>
          <p:nvPr/>
        </p:nvSpPr>
        <p:spPr>
          <a:xfrm>
            <a:off x="372227" y="1692940"/>
            <a:ext cx="4267506" cy="707886"/>
          </a:xfrm>
          <a:prstGeom prst="rect">
            <a:avLst/>
          </a:prstGeom>
          <a:solidFill>
            <a:schemeClr val="bg1"/>
          </a:solidFill>
        </p:spPr>
        <p:txBody>
          <a:bodyPr wrap="square" rtlCol="0">
            <a:spAutoFit/>
          </a:bodyPr>
          <a:lstStyle/>
          <a:p>
            <a:r>
              <a:rPr lang="en-US" sz="2000" i="1" dirty="0">
                <a:solidFill>
                  <a:srgbClr val="00559C"/>
                </a:solidFill>
              </a:rPr>
              <a:t>A first entertainment use of radiation-induced mutant creatures</a:t>
            </a:r>
          </a:p>
        </p:txBody>
      </p:sp>
      <p:cxnSp>
        <p:nvCxnSpPr>
          <p:cNvPr id="8" name="Straight Connector 7"/>
          <p:cNvCxnSpPr/>
          <p:nvPr/>
        </p:nvCxnSpPr>
        <p:spPr bwMode="auto">
          <a:xfrm>
            <a:off x="372143" y="2400826"/>
            <a:ext cx="3932419" cy="0"/>
          </a:xfrm>
          <a:prstGeom prst="line">
            <a:avLst/>
          </a:prstGeom>
          <a:solidFill>
            <a:schemeClr val="accent1"/>
          </a:solidFill>
          <a:ln w="12700" cap="flat" cmpd="sng" algn="ctr">
            <a:solidFill>
              <a:srgbClr val="F58025"/>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372227" y="1715353"/>
            <a:ext cx="3932335" cy="0"/>
          </a:xfrm>
          <a:prstGeom prst="line">
            <a:avLst/>
          </a:prstGeom>
          <a:solidFill>
            <a:schemeClr val="accent1"/>
          </a:solidFill>
          <a:ln w="12700" cap="flat" cmpd="sng" algn="ctr">
            <a:solidFill>
              <a:srgbClr val="F58025"/>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0" name="Picture 9" descr="Empire_of_the_ants.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1186" y="3584627"/>
            <a:ext cx="1665075" cy="2548511"/>
          </a:xfrm>
          <a:prstGeom prst="rect">
            <a:avLst/>
          </a:prstGeom>
          <a:ln>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11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597" y="467360"/>
            <a:ext cx="7520940" cy="548640"/>
          </a:xfrm>
        </p:spPr>
        <p:txBody>
          <a:bodyPr/>
          <a:lstStyle/>
          <a:p>
            <a:r>
              <a:rPr lang="en-US" dirty="0"/>
              <a:t>“markets”-</a:t>
            </a:r>
            <a:r>
              <a:rPr lang="en-US" sz="1800" dirty="0">
                <a:latin typeface="+mn-lt"/>
                <a:ea typeface="+mn-ea"/>
                <a:cs typeface="+mn-cs"/>
              </a:rPr>
              <a:t>Rent Seeking Opportunities Galore and who are your customers</a:t>
            </a:r>
            <a:br>
              <a:rPr lang="en-US" sz="1800" dirty="0">
                <a:latin typeface="+mn-lt"/>
                <a:ea typeface="+mn-ea"/>
                <a:cs typeface="+mn-cs"/>
              </a:rPr>
            </a:br>
            <a:endParaRPr lang="en-US" sz="1800" dirty="0">
              <a:latin typeface="+mn-lt"/>
              <a:ea typeface="+mn-ea"/>
              <a:cs typeface="+mn-cs"/>
            </a:endParaRPr>
          </a:p>
        </p:txBody>
      </p:sp>
      <p:sp>
        <p:nvSpPr>
          <p:cNvPr id="28" name="TextBox 27"/>
          <p:cNvSpPr txBox="1"/>
          <p:nvPr/>
        </p:nvSpPr>
        <p:spPr>
          <a:xfrm>
            <a:off x="3788527" y="1433036"/>
            <a:ext cx="1828896" cy="369332"/>
          </a:xfrm>
          <a:prstGeom prst="rect">
            <a:avLst/>
          </a:prstGeom>
          <a:noFill/>
        </p:spPr>
        <p:txBody>
          <a:bodyPr wrap="none" rtlCol="0">
            <a:spAutoFit/>
          </a:bodyPr>
          <a:lstStyle/>
          <a:p>
            <a:r>
              <a:rPr lang="en-US" dirty="0"/>
              <a:t>Electricity Supply</a:t>
            </a:r>
          </a:p>
        </p:txBody>
      </p:sp>
      <p:sp>
        <p:nvSpPr>
          <p:cNvPr id="9" name="TextBox 8"/>
          <p:cNvSpPr txBox="1"/>
          <p:nvPr/>
        </p:nvSpPr>
        <p:spPr>
          <a:xfrm>
            <a:off x="4203700" y="2363232"/>
            <a:ext cx="1896723" cy="369332"/>
          </a:xfrm>
          <a:prstGeom prst="rect">
            <a:avLst/>
          </a:prstGeom>
          <a:noFill/>
        </p:spPr>
        <p:txBody>
          <a:bodyPr wrap="none" rtlCol="0">
            <a:spAutoFit/>
          </a:bodyPr>
          <a:lstStyle/>
          <a:p>
            <a:r>
              <a:rPr lang="en-US" dirty="0"/>
              <a:t>Ancillary Services</a:t>
            </a:r>
          </a:p>
        </p:txBody>
      </p:sp>
      <p:sp>
        <p:nvSpPr>
          <p:cNvPr id="10" name="TextBox 9"/>
          <p:cNvSpPr txBox="1"/>
          <p:nvPr/>
        </p:nvSpPr>
        <p:spPr>
          <a:xfrm>
            <a:off x="2262502" y="1853168"/>
            <a:ext cx="1013093" cy="369332"/>
          </a:xfrm>
          <a:prstGeom prst="rect">
            <a:avLst/>
          </a:prstGeom>
          <a:noFill/>
        </p:spPr>
        <p:txBody>
          <a:bodyPr wrap="none" rtlCol="0">
            <a:spAutoFit/>
          </a:bodyPr>
          <a:lstStyle/>
          <a:p>
            <a:r>
              <a:rPr lang="en-US" dirty="0"/>
              <a:t>Capacity</a:t>
            </a:r>
          </a:p>
        </p:txBody>
      </p:sp>
      <p:sp>
        <p:nvSpPr>
          <p:cNvPr id="11" name="TextBox 10"/>
          <p:cNvSpPr txBox="1"/>
          <p:nvPr/>
        </p:nvSpPr>
        <p:spPr>
          <a:xfrm>
            <a:off x="3605150" y="3019862"/>
            <a:ext cx="2031551" cy="369332"/>
          </a:xfrm>
          <a:prstGeom prst="rect">
            <a:avLst/>
          </a:prstGeom>
          <a:noFill/>
        </p:spPr>
        <p:txBody>
          <a:bodyPr wrap="none" rtlCol="0">
            <a:spAutoFit/>
          </a:bodyPr>
          <a:lstStyle/>
          <a:p>
            <a:r>
              <a:rPr lang="en-US" dirty="0"/>
              <a:t>Demand Response</a:t>
            </a:r>
          </a:p>
        </p:txBody>
      </p:sp>
      <p:sp>
        <p:nvSpPr>
          <p:cNvPr id="13" name="TextBox 12"/>
          <p:cNvSpPr txBox="1"/>
          <p:nvPr/>
        </p:nvSpPr>
        <p:spPr>
          <a:xfrm>
            <a:off x="6250745" y="3351094"/>
            <a:ext cx="2031325" cy="369332"/>
          </a:xfrm>
          <a:prstGeom prst="rect">
            <a:avLst/>
          </a:prstGeom>
          <a:noFill/>
        </p:spPr>
        <p:txBody>
          <a:bodyPr wrap="none" rtlCol="0">
            <a:spAutoFit/>
          </a:bodyPr>
          <a:lstStyle/>
          <a:p>
            <a:r>
              <a:rPr lang="en-US" dirty="0"/>
              <a:t>Federal Tax Credits</a:t>
            </a:r>
          </a:p>
        </p:txBody>
      </p:sp>
      <p:sp>
        <p:nvSpPr>
          <p:cNvPr id="14" name="TextBox 13"/>
          <p:cNvSpPr txBox="1"/>
          <p:nvPr/>
        </p:nvSpPr>
        <p:spPr>
          <a:xfrm>
            <a:off x="1295379" y="3792751"/>
            <a:ext cx="3621103" cy="923330"/>
          </a:xfrm>
          <a:prstGeom prst="rect">
            <a:avLst/>
          </a:prstGeom>
          <a:noFill/>
        </p:spPr>
        <p:txBody>
          <a:bodyPr wrap="square" rtlCol="0">
            <a:spAutoFit/>
          </a:bodyPr>
          <a:lstStyle/>
          <a:p>
            <a:r>
              <a:rPr lang="en-US" dirty="0"/>
              <a:t>State Renewable or Clean Energy Mandates or other Dictates (and associated negative pricing)</a:t>
            </a:r>
          </a:p>
        </p:txBody>
      </p:sp>
      <p:sp>
        <p:nvSpPr>
          <p:cNvPr id="15" name="TextBox 14"/>
          <p:cNvSpPr txBox="1"/>
          <p:nvPr/>
        </p:nvSpPr>
        <p:spPr>
          <a:xfrm>
            <a:off x="185941" y="2807732"/>
            <a:ext cx="2785250" cy="369332"/>
          </a:xfrm>
          <a:prstGeom prst="rect">
            <a:avLst/>
          </a:prstGeom>
          <a:noFill/>
        </p:spPr>
        <p:txBody>
          <a:bodyPr wrap="none" rtlCol="0">
            <a:spAutoFit/>
          </a:bodyPr>
          <a:lstStyle/>
          <a:p>
            <a:r>
              <a:rPr lang="en-US" dirty="0"/>
              <a:t>Minimum Offer Price Rules</a:t>
            </a:r>
          </a:p>
        </p:txBody>
      </p:sp>
      <p:sp>
        <p:nvSpPr>
          <p:cNvPr id="16" name="TextBox 15"/>
          <p:cNvSpPr txBox="1"/>
          <p:nvPr/>
        </p:nvSpPr>
        <p:spPr>
          <a:xfrm>
            <a:off x="236278" y="5191899"/>
            <a:ext cx="8045792" cy="923330"/>
          </a:xfrm>
          <a:prstGeom prst="rect">
            <a:avLst/>
          </a:prstGeom>
          <a:noFill/>
        </p:spPr>
        <p:txBody>
          <a:bodyPr wrap="none" rtlCol="0">
            <a:spAutoFit/>
          </a:bodyPr>
          <a:lstStyle/>
          <a:p>
            <a:r>
              <a:rPr lang="en-US" dirty="0"/>
              <a:t>Suggesting Reading:</a:t>
            </a:r>
          </a:p>
          <a:p>
            <a:endParaRPr lang="en-US" dirty="0"/>
          </a:p>
          <a:p>
            <a:r>
              <a:rPr lang="en-US" dirty="0"/>
              <a:t>https://</a:t>
            </a:r>
            <a:r>
              <a:rPr lang="en-US" dirty="0" err="1"/>
              <a:t>americanaffairsjournal.org</a:t>
            </a:r>
            <a:r>
              <a:rPr lang="en-US" dirty="0"/>
              <a:t>/2017/05/no-free-market-electricity-can-ever/</a:t>
            </a:r>
          </a:p>
        </p:txBody>
      </p:sp>
      <p:sp>
        <p:nvSpPr>
          <p:cNvPr id="17" name="TextBox 16"/>
          <p:cNvSpPr txBox="1"/>
          <p:nvPr/>
        </p:nvSpPr>
        <p:spPr>
          <a:xfrm>
            <a:off x="5388798" y="3926364"/>
            <a:ext cx="1423249" cy="369332"/>
          </a:xfrm>
          <a:prstGeom prst="rect">
            <a:avLst/>
          </a:prstGeom>
          <a:noFill/>
        </p:spPr>
        <p:txBody>
          <a:bodyPr wrap="none" rtlCol="0">
            <a:spAutoFit/>
          </a:bodyPr>
          <a:lstStyle/>
          <a:p>
            <a:r>
              <a:rPr lang="en-US" dirty="0"/>
              <a:t>Carbon price</a:t>
            </a:r>
          </a:p>
        </p:txBody>
      </p:sp>
      <p:sp>
        <p:nvSpPr>
          <p:cNvPr id="12" name="TextBox 11"/>
          <p:cNvSpPr txBox="1"/>
          <p:nvPr/>
        </p:nvSpPr>
        <p:spPr>
          <a:xfrm>
            <a:off x="475882" y="3351094"/>
            <a:ext cx="1467068" cy="369332"/>
          </a:xfrm>
          <a:prstGeom prst="rect">
            <a:avLst/>
          </a:prstGeom>
          <a:noFill/>
        </p:spPr>
        <p:txBody>
          <a:bodyPr wrap="none" rtlCol="0">
            <a:spAutoFit/>
          </a:bodyPr>
          <a:lstStyle/>
          <a:p>
            <a:r>
              <a:rPr lang="en-US" dirty="0"/>
              <a:t>Process Heat</a:t>
            </a:r>
          </a:p>
        </p:txBody>
      </p:sp>
      <p:sp>
        <p:nvSpPr>
          <p:cNvPr id="18" name="TextBox 17"/>
          <p:cNvSpPr txBox="1"/>
          <p:nvPr/>
        </p:nvSpPr>
        <p:spPr>
          <a:xfrm>
            <a:off x="5819043" y="4946176"/>
            <a:ext cx="2964574" cy="369332"/>
          </a:xfrm>
          <a:prstGeom prst="rect">
            <a:avLst/>
          </a:prstGeom>
          <a:noFill/>
        </p:spPr>
        <p:txBody>
          <a:bodyPr wrap="none" rtlCol="0">
            <a:spAutoFit/>
          </a:bodyPr>
          <a:lstStyle/>
          <a:p>
            <a:r>
              <a:rPr lang="en-US" dirty="0"/>
              <a:t>Power Purchase Agreements</a:t>
            </a:r>
          </a:p>
        </p:txBody>
      </p:sp>
      <p:sp>
        <p:nvSpPr>
          <p:cNvPr id="19" name="TextBox 18"/>
          <p:cNvSpPr txBox="1"/>
          <p:nvPr/>
        </p:nvSpPr>
        <p:spPr>
          <a:xfrm>
            <a:off x="5819043" y="2781805"/>
            <a:ext cx="2768343" cy="369332"/>
          </a:xfrm>
          <a:prstGeom prst="rect">
            <a:avLst/>
          </a:prstGeom>
          <a:noFill/>
        </p:spPr>
        <p:txBody>
          <a:bodyPr wrap="none" rtlCol="0">
            <a:spAutoFit/>
          </a:bodyPr>
          <a:lstStyle/>
          <a:p>
            <a:r>
              <a:rPr lang="en-US" dirty="0"/>
              <a:t>Energy Imbalance Markets</a:t>
            </a:r>
          </a:p>
        </p:txBody>
      </p:sp>
    </p:spTree>
    <p:extLst>
      <p:ext uri="{BB962C8B-B14F-4D97-AF65-F5344CB8AC3E}">
        <p14:creationId xmlns:p14="http://schemas.microsoft.com/office/powerpoint/2010/main" val="3826396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Spot.png"/>
          <p:cNvPicPr>
            <a:picLocks noChangeAspect="1"/>
          </p:cNvPicPr>
          <p:nvPr/>
        </p:nvPicPr>
        <p:blipFill rotWithShape="1">
          <a:blip r:embed="rId2" cstate="print">
            <a:extLst>
              <a:ext uri="{28A0092B-C50C-407E-A947-70E740481C1C}">
                <a14:useLocalDpi xmlns:a14="http://schemas.microsoft.com/office/drawing/2010/main"/>
              </a:ext>
            </a:extLst>
          </a:blip>
          <a:srcRect r="21474" b="9138"/>
          <a:stretch/>
        </p:blipFill>
        <p:spPr>
          <a:xfrm>
            <a:off x="6271813" y="3534632"/>
            <a:ext cx="2872187" cy="3323368"/>
          </a:xfrm>
          <a:prstGeom prst="rect">
            <a:avLst/>
          </a:prstGeom>
        </p:spPr>
      </p:pic>
      <p:sp>
        <p:nvSpPr>
          <p:cNvPr id="2" name="Title 1"/>
          <p:cNvSpPr>
            <a:spLocks noGrp="1"/>
          </p:cNvSpPr>
          <p:nvPr>
            <p:ph type="title"/>
          </p:nvPr>
        </p:nvSpPr>
        <p:spPr/>
        <p:txBody>
          <a:bodyPr/>
          <a:lstStyle/>
          <a:p>
            <a:r>
              <a:rPr lang="en-US" dirty="0"/>
              <a:t>Back to James Arness</a:t>
            </a:r>
          </a:p>
        </p:txBody>
      </p:sp>
      <p:pic>
        <p:nvPicPr>
          <p:cNvPr id="5" name="Picture 4"/>
          <p:cNvPicPr>
            <a:picLocks noChangeAspect="1"/>
          </p:cNvPicPr>
          <p:nvPr/>
        </p:nvPicPr>
        <p:blipFill>
          <a:blip r:embed="rId3"/>
          <a:stretch>
            <a:fillRect/>
          </a:stretch>
        </p:blipFill>
        <p:spPr>
          <a:xfrm>
            <a:off x="1087384" y="1473200"/>
            <a:ext cx="3678471" cy="4886960"/>
          </a:xfrm>
          <a:prstGeom prst="rect">
            <a:avLst/>
          </a:prstGeom>
          <a:ln w="12700" cmpd="sng">
            <a:solidFill>
              <a:srgbClr val="FFFFFF"/>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4"/>
          <a:stretch>
            <a:fillRect/>
          </a:stretch>
        </p:blipFill>
        <p:spPr>
          <a:xfrm>
            <a:off x="5713013" y="2293531"/>
            <a:ext cx="2370962" cy="2876767"/>
          </a:xfrm>
          <a:prstGeom prst="rect">
            <a:avLst/>
          </a:prstGeom>
          <a:ln w="12700" cmpd="sng">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89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lue_Spot.png"/>
          <p:cNvPicPr>
            <a:picLocks noChangeAspect="1"/>
          </p:cNvPicPr>
          <p:nvPr/>
        </p:nvPicPr>
        <p:blipFill rotWithShape="1">
          <a:blip r:embed="rId2" cstate="print">
            <a:extLst>
              <a:ext uri="{28A0092B-C50C-407E-A947-70E740481C1C}">
                <a14:useLocalDpi xmlns:a14="http://schemas.microsoft.com/office/drawing/2010/main"/>
              </a:ext>
            </a:extLst>
          </a:blip>
          <a:srcRect r="21474" b="9138"/>
          <a:stretch/>
        </p:blipFill>
        <p:spPr>
          <a:xfrm>
            <a:off x="6271813" y="3534632"/>
            <a:ext cx="2872187" cy="3323368"/>
          </a:xfrm>
          <a:prstGeom prst="rect">
            <a:avLst/>
          </a:prstGeom>
        </p:spPr>
      </p:pic>
      <p:sp>
        <p:nvSpPr>
          <p:cNvPr id="2" name="Title 1"/>
          <p:cNvSpPr>
            <a:spLocks noGrp="1"/>
          </p:cNvSpPr>
          <p:nvPr>
            <p:ph type="title"/>
          </p:nvPr>
        </p:nvSpPr>
        <p:spPr>
          <a:xfrm>
            <a:off x="298027" y="365760"/>
            <a:ext cx="7520940" cy="548640"/>
          </a:xfrm>
        </p:spPr>
        <p:txBody>
          <a:bodyPr/>
          <a:lstStyle/>
          <a:p>
            <a:r>
              <a:rPr lang="en-US" dirty="0"/>
              <a:t>Back to James Arness</a:t>
            </a:r>
          </a:p>
        </p:txBody>
      </p:sp>
      <p:pic>
        <p:nvPicPr>
          <p:cNvPr id="3" name="Picture 2"/>
          <p:cNvPicPr>
            <a:picLocks noChangeAspect="1"/>
          </p:cNvPicPr>
          <p:nvPr/>
        </p:nvPicPr>
        <p:blipFill rotWithShape="1">
          <a:blip r:embed="rId3"/>
          <a:srcRect b="14639"/>
          <a:stretch/>
        </p:blipFill>
        <p:spPr>
          <a:xfrm>
            <a:off x="0" y="1096233"/>
            <a:ext cx="7302499" cy="3894666"/>
          </a:xfrm>
          <a:prstGeom prst="rect">
            <a:avLst/>
          </a:prstGeom>
        </p:spPr>
      </p:pic>
      <p:pic>
        <p:nvPicPr>
          <p:cNvPr id="7" name="Picture 6"/>
          <p:cNvPicPr>
            <a:picLocks noChangeAspect="1"/>
          </p:cNvPicPr>
          <p:nvPr/>
        </p:nvPicPr>
        <p:blipFill>
          <a:blip r:embed="rId4"/>
          <a:stretch>
            <a:fillRect/>
          </a:stretch>
        </p:blipFill>
        <p:spPr>
          <a:xfrm>
            <a:off x="7499208" y="3165689"/>
            <a:ext cx="1373857" cy="1825210"/>
          </a:xfrm>
          <a:prstGeom prst="rect">
            <a:avLst/>
          </a:prstGeom>
          <a:ln w="12700" cmpd="sng">
            <a:solidFill>
              <a:srgbClr val="FFFFFF"/>
            </a:solidFill>
          </a:ln>
          <a:effectLst>
            <a:outerShdw blurRad="50800" dist="38100" dir="2700000" algn="tl" rotWithShape="0">
              <a:prstClr val="black">
                <a:alpha val="40000"/>
              </a:prstClr>
            </a:outerShdw>
          </a:effectLst>
        </p:spPr>
      </p:pic>
      <p:sp>
        <p:nvSpPr>
          <p:cNvPr id="6" name="TextBox 5"/>
          <p:cNvSpPr txBox="1"/>
          <p:nvPr/>
        </p:nvSpPr>
        <p:spPr>
          <a:xfrm>
            <a:off x="298027" y="4997084"/>
            <a:ext cx="6438900" cy="1077218"/>
          </a:xfrm>
          <a:prstGeom prst="rect">
            <a:avLst/>
          </a:prstGeom>
          <a:noFill/>
        </p:spPr>
        <p:txBody>
          <a:bodyPr wrap="square" rtlCol="0">
            <a:spAutoFit/>
          </a:bodyPr>
          <a:lstStyle/>
          <a:p>
            <a:r>
              <a:rPr lang="en-US" sz="2800" b="1" dirty="0"/>
              <a:t>Why Nuclear in Africa? Why Not!</a:t>
            </a:r>
          </a:p>
          <a:p>
            <a:endParaRPr lang="en-US" dirty="0"/>
          </a:p>
          <a:p>
            <a:pPr algn="r"/>
            <a:r>
              <a:rPr lang="en-US" dirty="0"/>
              <a:t>Joseph </a:t>
            </a:r>
            <a:r>
              <a:rPr lang="en-US" dirty="0" err="1"/>
              <a:t>Odhiambo</a:t>
            </a:r>
            <a:r>
              <a:rPr lang="en-US" dirty="0"/>
              <a:t>, Kenya Nuclear electricity board</a:t>
            </a:r>
          </a:p>
        </p:txBody>
      </p:sp>
    </p:spTree>
    <p:extLst>
      <p:ext uri="{BB962C8B-B14F-4D97-AF65-F5344CB8AC3E}">
        <p14:creationId xmlns:p14="http://schemas.microsoft.com/office/powerpoint/2010/main" val="209998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Dream of Molecular Computational Materials Science</a:t>
            </a:r>
          </a:p>
        </p:txBody>
      </p:sp>
      <p:sp>
        <p:nvSpPr>
          <p:cNvPr id="4" name="Slide Number Placeholder 3"/>
          <p:cNvSpPr>
            <a:spLocks noGrp="1"/>
          </p:cNvSpPr>
          <p:nvPr>
            <p:ph type="sldNum" sz="quarter" idx="12"/>
          </p:nvPr>
        </p:nvSpPr>
        <p:spPr/>
        <p:txBody>
          <a:bodyPr/>
          <a:lstStyle/>
          <a:p>
            <a:fld id="{F466CC8A-A800-334A-8BC4-D58ABC8A170E}" type="slidenum">
              <a:rPr lang="en-US" smtClean="0"/>
              <a:t>32</a:t>
            </a:fld>
            <a:endParaRPr lang="en-US"/>
          </a:p>
        </p:txBody>
      </p:sp>
      <p:grpSp>
        <p:nvGrpSpPr>
          <p:cNvPr id="21" name="Group 20"/>
          <p:cNvGrpSpPr/>
          <p:nvPr/>
        </p:nvGrpSpPr>
        <p:grpSpPr>
          <a:xfrm>
            <a:off x="2731090" y="1617308"/>
            <a:ext cx="6172868" cy="4921066"/>
            <a:chOff x="1332925" y="1758202"/>
            <a:chExt cx="6172868" cy="4921066"/>
          </a:xfrm>
        </p:grpSpPr>
        <p:sp>
          <p:nvSpPr>
            <p:cNvPr id="11" name="TextBox 10"/>
            <p:cNvSpPr txBox="1"/>
            <p:nvPr/>
          </p:nvSpPr>
          <p:spPr>
            <a:xfrm>
              <a:off x="1768535" y="4686407"/>
              <a:ext cx="5530631" cy="461665"/>
            </a:xfrm>
            <a:prstGeom prst="rect">
              <a:avLst/>
            </a:prstGeom>
            <a:noFill/>
          </p:spPr>
          <p:txBody>
            <a:bodyPr wrap="none" rtlCol="0">
              <a:spAutoFit/>
            </a:bodyPr>
            <a:lstStyle/>
            <a:p>
              <a:pPr algn="ctr"/>
              <a:r>
                <a:rPr lang="en-US" sz="2400" b="1" dirty="0"/>
                <a:t>Understand, Optimize, Discover Materials</a:t>
              </a:r>
            </a:p>
          </p:txBody>
        </p:sp>
        <p:sp>
          <p:nvSpPr>
            <p:cNvPr id="12" name="TextBox 11"/>
            <p:cNvSpPr txBox="1"/>
            <p:nvPr/>
          </p:nvSpPr>
          <p:spPr>
            <a:xfrm>
              <a:off x="1332925" y="1758202"/>
              <a:ext cx="3061655" cy="461665"/>
            </a:xfrm>
            <a:prstGeom prst="rect">
              <a:avLst/>
            </a:prstGeom>
            <a:noFill/>
          </p:spPr>
          <p:txBody>
            <a:bodyPr wrap="none" rtlCol="0">
              <a:spAutoFit/>
            </a:bodyPr>
            <a:lstStyle/>
            <a:p>
              <a:pPr algn="ctr"/>
              <a:r>
                <a:rPr lang="en-US" sz="2400" b="1" dirty="0"/>
                <a:t>Atomic Understanding</a:t>
              </a:r>
            </a:p>
          </p:txBody>
        </p:sp>
        <p:pic>
          <p:nvPicPr>
            <p:cNvPr id="10"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2794" y="5314821"/>
              <a:ext cx="1930533" cy="136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t="2679" r="18446" b="11151"/>
            <a:stretch>
              <a:fillRect/>
            </a:stretch>
          </p:blipFill>
          <p:spPr bwMode="auto">
            <a:xfrm>
              <a:off x="1826282" y="2219867"/>
              <a:ext cx="207494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8" name="Rectangle 7"/>
            <p:cNvSpPr/>
            <p:nvPr/>
          </p:nvSpPr>
          <p:spPr>
            <a:xfrm>
              <a:off x="5405813" y="1758202"/>
              <a:ext cx="1863160" cy="461665"/>
            </a:xfrm>
            <a:prstGeom prst="rect">
              <a:avLst/>
            </a:prstGeom>
          </p:spPr>
          <p:txBody>
            <a:bodyPr wrap="none">
              <a:spAutoFit/>
            </a:bodyPr>
            <a:lstStyle/>
            <a:p>
              <a:pPr algn="ctr"/>
              <a:r>
                <a:rPr lang="en-US" sz="2400" b="1" dirty="0"/>
                <a:t>Computation</a:t>
              </a:r>
            </a:p>
          </p:txBody>
        </p:sp>
        <p:pic>
          <p:nvPicPr>
            <p:cNvPr id="15" name="Picture 14"/>
            <p:cNvPicPr>
              <a:picLocks noChangeAspect="1"/>
            </p:cNvPicPr>
            <p:nvPr/>
          </p:nvPicPr>
          <p:blipFill>
            <a:blip r:embed="rId4"/>
            <a:stretch>
              <a:fillRect/>
            </a:stretch>
          </p:blipFill>
          <p:spPr>
            <a:xfrm>
              <a:off x="5168994" y="2246868"/>
              <a:ext cx="2336799" cy="1752600"/>
            </a:xfrm>
            <a:prstGeom prst="rect">
              <a:avLst/>
            </a:prstGeom>
          </p:spPr>
        </p:pic>
        <p:pic>
          <p:nvPicPr>
            <p:cNvPr id="16" name="Picture 15"/>
            <p:cNvPicPr>
              <a:picLocks noChangeAspect="1"/>
            </p:cNvPicPr>
            <p:nvPr/>
          </p:nvPicPr>
          <p:blipFill>
            <a:blip r:embed="rId5"/>
            <a:stretch>
              <a:fillRect/>
            </a:stretch>
          </p:blipFill>
          <p:spPr>
            <a:xfrm>
              <a:off x="4618795" y="5302654"/>
              <a:ext cx="1807346" cy="1355510"/>
            </a:xfrm>
            <a:prstGeom prst="rect">
              <a:avLst/>
            </a:prstGeom>
          </p:spPr>
        </p:pic>
        <p:sp>
          <p:nvSpPr>
            <p:cNvPr id="17" name="Rectangle 16"/>
            <p:cNvSpPr/>
            <p:nvPr/>
          </p:nvSpPr>
          <p:spPr>
            <a:xfrm>
              <a:off x="4530048" y="6510445"/>
              <a:ext cx="1140227" cy="126616"/>
            </a:xfrm>
            <a:prstGeom prst="rect">
              <a:avLst/>
            </a:prstGeom>
          </p:spPr>
          <p:txBody>
            <a:bodyPr wrap="none">
              <a:spAutoFit/>
            </a:bodyPr>
            <a:lstStyle/>
            <a:p>
              <a:r>
                <a:rPr lang="en-US" sz="600" dirty="0"/>
                <a:t>http://</a:t>
              </a:r>
              <a:r>
                <a:rPr lang="en-US" sz="600" dirty="0" err="1"/>
                <a:t>www.teslasociety.com</a:t>
              </a:r>
              <a:r>
                <a:rPr lang="en-US" sz="600" dirty="0"/>
                <a:t>/</a:t>
              </a:r>
              <a:r>
                <a:rPr lang="en-US" sz="600" dirty="0" err="1"/>
                <a:t>nyautoshow.htm</a:t>
              </a:r>
              <a:endParaRPr lang="en-US" sz="600" dirty="0"/>
            </a:p>
          </p:txBody>
        </p:sp>
        <p:sp>
          <p:nvSpPr>
            <p:cNvPr id="19" name="TextBox 18"/>
            <p:cNvSpPr txBox="1"/>
            <p:nvPr/>
          </p:nvSpPr>
          <p:spPr>
            <a:xfrm>
              <a:off x="4192930" y="2219867"/>
              <a:ext cx="695623" cy="1323439"/>
            </a:xfrm>
            <a:prstGeom prst="rect">
              <a:avLst/>
            </a:prstGeom>
            <a:noFill/>
          </p:spPr>
          <p:txBody>
            <a:bodyPr wrap="none" rtlCol="0">
              <a:spAutoFit/>
            </a:bodyPr>
            <a:lstStyle/>
            <a:p>
              <a:r>
                <a:rPr lang="en-US" sz="8000" b="1" dirty="0"/>
                <a:t>+</a:t>
              </a:r>
            </a:p>
          </p:txBody>
        </p:sp>
        <p:sp>
          <p:nvSpPr>
            <p:cNvPr id="20" name="Down Arrow 19"/>
            <p:cNvSpPr/>
            <p:nvPr/>
          </p:nvSpPr>
          <p:spPr>
            <a:xfrm>
              <a:off x="3242980" y="4246664"/>
              <a:ext cx="2705988" cy="41640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131024" y="2660065"/>
            <a:ext cx="3087177" cy="2550453"/>
            <a:chOff x="-1096266" y="2268079"/>
            <a:chExt cx="3087177" cy="2550453"/>
          </a:xfrm>
        </p:grpSpPr>
        <p:sp>
          <p:nvSpPr>
            <p:cNvPr id="23" name="Left-Right Arrow 22"/>
            <p:cNvSpPr/>
            <p:nvPr/>
          </p:nvSpPr>
          <p:spPr>
            <a:xfrm>
              <a:off x="957978" y="3327242"/>
              <a:ext cx="1032933" cy="60993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1096266" y="2268079"/>
              <a:ext cx="2192531" cy="2550453"/>
              <a:chOff x="296612" y="3422806"/>
              <a:chExt cx="2192531" cy="2550453"/>
            </a:xfrm>
          </p:grpSpPr>
          <p:sp>
            <p:nvSpPr>
              <p:cNvPr id="5" name="TextBox 4"/>
              <p:cNvSpPr txBox="1"/>
              <p:nvPr/>
            </p:nvSpPr>
            <p:spPr>
              <a:xfrm>
                <a:off x="478431" y="3422806"/>
                <a:ext cx="1659429" cy="461665"/>
              </a:xfrm>
              <a:prstGeom prst="rect">
                <a:avLst/>
              </a:prstGeom>
              <a:noFill/>
            </p:spPr>
            <p:txBody>
              <a:bodyPr wrap="none" rtlCol="0">
                <a:spAutoFit/>
              </a:bodyPr>
              <a:lstStyle/>
              <a:p>
                <a:r>
                  <a:rPr lang="en-US" sz="2400" b="1" dirty="0"/>
                  <a:t>Experiment</a:t>
                </a:r>
              </a:p>
            </p:txBody>
          </p:sp>
          <p:grpSp>
            <p:nvGrpSpPr>
              <p:cNvPr id="26" name="Group 25"/>
              <p:cNvGrpSpPr/>
              <p:nvPr/>
            </p:nvGrpSpPr>
            <p:grpSpPr>
              <a:xfrm>
                <a:off x="296612" y="3927208"/>
                <a:ext cx="2192531" cy="2046051"/>
                <a:chOff x="-1074801" y="3708400"/>
                <a:chExt cx="4082764" cy="3810000"/>
              </a:xfrm>
            </p:grpSpPr>
            <p:pic>
              <p:nvPicPr>
                <p:cNvPr id="24" name="Picture 23"/>
                <p:cNvPicPr>
                  <a:picLocks noChangeAspect="1"/>
                </p:cNvPicPr>
                <p:nvPr/>
              </p:nvPicPr>
              <p:blipFill>
                <a:blip r:embed="rId6"/>
                <a:stretch>
                  <a:fillRect/>
                </a:stretch>
              </p:blipFill>
              <p:spPr>
                <a:xfrm>
                  <a:off x="-1054100" y="3708400"/>
                  <a:ext cx="3746500" cy="3810000"/>
                </a:xfrm>
                <a:prstGeom prst="rect">
                  <a:avLst/>
                </a:prstGeom>
              </p:spPr>
            </p:pic>
            <p:sp>
              <p:nvSpPr>
                <p:cNvPr id="25" name="Rectangle 24"/>
                <p:cNvSpPr/>
                <p:nvPr/>
              </p:nvSpPr>
              <p:spPr>
                <a:xfrm>
                  <a:off x="-1074801" y="7224468"/>
                  <a:ext cx="4082764" cy="286558"/>
                </a:xfrm>
                <a:prstGeom prst="rect">
                  <a:avLst/>
                </a:prstGeom>
              </p:spPr>
              <p:txBody>
                <a:bodyPr wrap="square">
                  <a:spAutoFit/>
                </a:bodyPr>
                <a:lstStyle/>
                <a:p>
                  <a:r>
                    <a:rPr lang="en-US" sz="400" dirty="0"/>
                    <a:t>http://</a:t>
                  </a:r>
                  <a:r>
                    <a:rPr lang="en-US" sz="400" dirty="0" err="1"/>
                    <a:t>foreverfreshindoorgarden.wordpress.com</a:t>
                  </a:r>
                  <a:r>
                    <a:rPr lang="en-US" sz="400" dirty="0"/>
                    <a:t>/tag/compost-experiment/</a:t>
                  </a:r>
                </a:p>
              </p:txBody>
            </p:sp>
          </p:grpSp>
        </p:grpSp>
      </p:grpSp>
      <p:sp>
        <p:nvSpPr>
          <p:cNvPr id="3" name="TextBox 2"/>
          <p:cNvSpPr txBox="1"/>
          <p:nvPr/>
        </p:nvSpPr>
        <p:spPr>
          <a:xfrm>
            <a:off x="131024" y="6255029"/>
            <a:ext cx="2192531" cy="646331"/>
          </a:xfrm>
          <a:prstGeom prst="rect">
            <a:avLst/>
          </a:prstGeom>
          <a:noFill/>
        </p:spPr>
        <p:txBody>
          <a:bodyPr wrap="square" rtlCol="0">
            <a:spAutoFit/>
          </a:bodyPr>
          <a:lstStyle/>
          <a:p>
            <a:r>
              <a:rPr lang="en-US" dirty="0"/>
              <a:t>Courtesy Prof Dane Morgan</a:t>
            </a:r>
          </a:p>
        </p:txBody>
      </p:sp>
    </p:spTree>
    <p:extLst>
      <p:ext uri="{BB962C8B-B14F-4D97-AF65-F5344CB8AC3E}">
        <p14:creationId xmlns:p14="http://schemas.microsoft.com/office/powerpoint/2010/main" val="428904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8784"/>
            <a:ext cx="7520940" cy="548640"/>
          </a:xfrm>
        </p:spPr>
        <p:txBody>
          <a:bodyPr/>
          <a:lstStyle/>
          <a:p>
            <a:r>
              <a:rPr lang="en-US" dirty="0"/>
              <a:t>Confident Experts</a:t>
            </a:r>
          </a:p>
        </p:txBody>
      </p:sp>
      <p:pic>
        <p:nvPicPr>
          <p:cNvPr id="5" name="Picture 4"/>
          <p:cNvPicPr>
            <a:picLocks noChangeAspect="1"/>
          </p:cNvPicPr>
          <p:nvPr/>
        </p:nvPicPr>
        <p:blipFill rotWithShape="1">
          <a:blip r:embed="rId2"/>
          <a:srcRect b="8155"/>
          <a:stretch/>
        </p:blipFill>
        <p:spPr>
          <a:xfrm>
            <a:off x="242342" y="1080707"/>
            <a:ext cx="1625600" cy="2120417"/>
          </a:xfrm>
          <a:prstGeom prst="rect">
            <a:avLst/>
          </a:prstGeom>
          <a:ln w="12700" cmpd="sng">
            <a:solidFill>
              <a:schemeClr val="bg1"/>
            </a:solidFill>
          </a:ln>
          <a:effectLst>
            <a:outerShdw blurRad="50800" dist="38100" dir="2700000" algn="tl" rotWithShape="0">
              <a:prstClr val="black">
                <a:alpha val="40000"/>
              </a:prstClr>
            </a:outerShdw>
          </a:effectLst>
        </p:spPr>
      </p:pic>
      <p:sp>
        <p:nvSpPr>
          <p:cNvPr id="6" name="TextBox 5"/>
          <p:cNvSpPr txBox="1"/>
          <p:nvPr/>
        </p:nvSpPr>
        <p:spPr>
          <a:xfrm>
            <a:off x="187489" y="3302724"/>
            <a:ext cx="4083004" cy="2554545"/>
          </a:xfrm>
          <a:prstGeom prst="rect">
            <a:avLst/>
          </a:prstGeom>
          <a:noFill/>
        </p:spPr>
        <p:txBody>
          <a:bodyPr wrap="square" rtlCol="0">
            <a:spAutoFit/>
          </a:bodyPr>
          <a:lstStyle/>
          <a:p>
            <a:r>
              <a:rPr lang="en-US" sz="1600" dirty="0">
                <a:latin typeface="+mn-lt"/>
              </a:rPr>
              <a:t>“</a:t>
            </a:r>
            <a:r>
              <a:rPr lang="en-US" sz="1600" i="1" dirty="0">
                <a:latin typeface="+mn-lt"/>
              </a:rPr>
              <a:t>It is not too much to expect that our children will enjoy in their homes electrical </a:t>
            </a:r>
            <a:r>
              <a:rPr lang="en-US" sz="1600" b="1" i="1" dirty="0">
                <a:solidFill>
                  <a:srgbClr val="FF0000"/>
                </a:solidFill>
                <a:latin typeface="+mn-lt"/>
              </a:rPr>
              <a:t>energy too cheap to meter</a:t>
            </a:r>
            <a:r>
              <a:rPr lang="en-US" sz="1600" i="1" dirty="0">
                <a:latin typeface="+mn-lt"/>
              </a:rPr>
              <a:t>, will know of great periodic regional famines in the world only as matters of history, will travel effortlessly over the seas and under them and through the air with a minimum of danger and at great speeds, and will experience a lifespan far longer than ours as disease yields and man comes to understand what causes him to age.”</a:t>
            </a:r>
            <a:endParaRPr lang="en-US" sz="1600" dirty="0">
              <a:latin typeface="+mn-lt"/>
            </a:endParaRPr>
          </a:p>
        </p:txBody>
      </p:sp>
      <p:sp>
        <p:nvSpPr>
          <p:cNvPr id="15" name="Title 1"/>
          <p:cNvSpPr txBox="1">
            <a:spLocks/>
          </p:cNvSpPr>
          <p:nvPr/>
        </p:nvSpPr>
        <p:spPr bwMode="auto">
          <a:xfrm>
            <a:off x="1891176" y="2808650"/>
            <a:ext cx="2564506" cy="392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b" anchorCtr="0" compatLnSpc="1">
            <a:prstTxWarp prst="textNoShape">
              <a:avLst/>
            </a:prstTxWarp>
          </a:bodyPr>
          <a:lstStyle>
            <a:lvl1pPr algn="l" rtl="0" eaLnBrk="1" fontAlgn="base" hangingPunct="1">
              <a:lnSpc>
                <a:spcPct val="85000"/>
              </a:lnSpc>
              <a:spcBef>
                <a:spcPct val="0"/>
              </a:spcBef>
              <a:spcAft>
                <a:spcPct val="0"/>
              </a:spcAft>
              <a:defRPr sz="2800" b="1" i="1">
                <a:solidFill>
                  <a:srgbClr val="003663"/>
                </a:solidFill>
                <a:latin typeface="+mj-lt"/>
                <a:ea typeface="+mj-ea"/>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6pPr>
            <a:lvl7pPr marL="9144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7pPr>
            <a:lvl8pPr marL="13716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8pPr>
            <a:lvl9pPr marL="1828800"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9pPr>
          </a:lstStyle>
          <a:p>
            <a:pPr algn="ctr"/>
            <a:r>
              <a:rPr lang="en-US" dirty="0"/>
              <a:t>Lewis Strauss</a:t>
            </a:r>
          </a:p>
        </p:txBody>
      </p:sp>
      <p:pic>
        <p:nvPicPr>
          <p:cNvPr id="4" name="Picture 3"/>
          <p:cNvPicPr>
            <a:picLocks noChangeAspect="1"/>
          </p:cNvPicPr>
          <p:nvPr/>
        </p:nvPicPr>
        <p:blipFill>
          <a:blip r:embed="rId3"/>
          <a:stretch>
            <a:fillRect/>
          </a:stretch>
        </p:blipFill>
        <p:spPr>
          <a:xfrm>
            <a:off x="4769108" y="147935"/>
            <a:ext cx="4181079" cy="3509665"/>
          </a:xfrm>
          <a:prstGeom prst="rect">
            <a:avLst/>
          </a:prstGeom>
        </p:spPr>
      </p:pic>
      <p:sp>
        <p:nvSpPr>
          <p:cNvPr id="7" name="Rectangle 6"/>
          <p:cNvSpPr/>
          <p:nvPr/>
        </p:nvSpPr>
        <p:spPr>
          <a:xfrm>
            <a:off x="2616200" y="6396335"/>
            <a:ext cx="6333987" cy="369332"/>
          </a:xfrm>
          <a:prstGeom prst="rect">
            <a:avLst/>
          </a:prstGeom>
        </p:spPr>
        <p:txBody>
          <a:bodyPr wrap="square">
            <a:spAutoFit/>
          </a:bodyPr>
          <a:lstStyle/>
          <a:p>
            <a:r>
              <a:rPr lang="en-US" dirty="0"/>
              <a:t>http://</a:t>
            </a:r>
            <a:r>
              <a:rPr lang="en-US" dirty="0" err="1"/>
              <a:t>www.earth-policy.org</a:t>
            </a:r>
            <a:r>
              <a:rPr lang="en-US" dirty="0"/>
              <a:t>/</a:t>
            </a:r>
            <a:r>
              <a:rPr lang="en-US" dirty="0" err="1"/>
              <a:t>plan_b_updates</a:t>
            </a:r>
            <a:r>
              <a:rPr lang="en-US" dirty="0"/>
              <a:t>/2013/update116</a:t>
            </a:r>
          </a:p>
        </p:txBody>
      </p:sp>
      <p:sp>
        <p:nvSpPr>
          <p:cNvPr id="3" name="TextBox 2"/>
          <p:cNvSpPr txBox="1"/>
          <p:nvPr/>
        </p:nvSpPr>
        <p:spPr>
          <a:xfrm>
            <a:off x="4571999" y="3907135"/>
            <a:ext cx="4572001" cy="2308324"/>
          </a:xfrm>
          <a:prstGeom prst="rect">
            <a:avLst/>
          </a:prstGeom>
          <a:noFill/>
        </p:spPr>
        <p:txBody>
          <a:bodyPr wrap="square" rtlCol="0">
            <a:spAutoFit/>
          </a:bodyPr>
          <a:lstStyle/>
          <a:p>
            <a:r>
              <a:rPr lang="en-US" sz="1600" i="1" dirty="0"/>
              <a:t>Scientiﬁc and technical advances bring unquestioned beneﬁts, but they also generate new uncertainties and failures, with the result that doubt continually undermines knowledge, and unforeseen consequences confound faith in progress.</a:t>
            </a:r>
            <a:endParaRPr lang="en-US" sz="1600" dirty="0"/>
          </a:p>
          <a:p>
            <a:r>
              <a:rPr lang="en-US" sz="1600" i="1" dirty="0"/>
              <a:t> </a:t>
            </a:r>
            <a:endParaRPr lang="en-US" sz="1600" dirty="0"/>
          </a:p>
          <a:p>
            <a:r>
              <a:rPr lang="en-US" sz="1600" i="1" dirty="0"/>
              <a:t>Sheila </a:t>
            </a:r>
            <a:r>
              <a:rPr lang="en-US" sz="1600" i="1" dirty="0" err="1"/>
              <a:t>Jasanoff</a:t>
            </a:r>
            <a:r>
              <a:rPr lang="en-US" sz="1600" i="1" dirty="0"/>
              <a:t>, in “Technologies of Humility”, </a:t>
            </a:r>
            <a:r>
              <a:rPr lang="en-US" sz="1600" i="1" u="sng" dirty="0">
                <a:hlinkClick r:id="rId4"/>
              </a:rPr>
              <a:t>2003</a:t>
            </a:r>
            <a:r>
              <a:rPr lang="en-US" sz="1600" dirty="0"/>
              <a:t> </a:t>
            </a:r>
          </a:p>
        </p:txBody>
      </p:sp>
    </p:spTree>
    <p:extLst>
      <p:ext uri="{BB962C8B-B14F-4D97-AF65-F5344CB8AC3E}">
        <p14:creationId xmlns:p14="http://schemas.microsoft.com/office/powerpoint/2010/main" val="220639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of Nuclear energy creativity</a:t>
            </a:r>
            <a:endParaRPr lang="en-US" sz="1800" dirty="0"/>
          </a:p>
        </p:txBody>
      </p:sp>
      <p:pic>
        <p:nvPicPr>
          <p:cNvPr id="3" name="Picture 2" descr="tmbss16022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1401" y="1407506"/>
            <a:ext cx="4456020" cy="4381753"/>
          </a:xfrm>
          <a:prstGeom prst="rect">
            <a:avLst/>
          </a:prstGeom>
        </p:spPr>
      </p:pic>
    </p:spTree>
    <p:extLst>
      <p:ext uri="{BB962C8B-B14F-4D97-AF65-F5344CB8AC3E}">
        <p14:creationId xmlns:p14="http://schemas.microsoft.com/office/powerpoint/2010/main" val="303153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2"/>
          <p:cNvGraphicFramePr>
            <a:graphicFrameLocks noChangeAspect="1"/>
          </p:cNvGraphicFramePr>
          <p:nvPr>
            <p:extLst>
              <p:ext uri="{D42A27DB-BD31-4B8C-83A1-F6EECF244321}">
                <p14:modId xmlns:p14="http://schemas.microsoft.com/office/powerpoint/2010/main" val="3082327306"/>
              </p:ext>
            </p:extLst>
          </p:nvPr>
        </p:nvGraphicFramePr>
        <p:xfrm>
          <a:off x="2555082" y="385764"/>
          <a:ext cx="5788819" cy="4097337"/>
        </p:xfrm>
        <a:graphic>
          <a:graphicData uri="http://schemas.openxmlformats.org/presentationml/2006/ole">
            <mc:AlternateContent xmlns:mc="http://schemas.openxmlformats.org/markup-compatibility/2006">
              <mc:Choice xmlns:v="urn:schemas-microsoft-com:vml" Requires="v">
                <p:oleObj spid="_x0000_s16407" name="Document" r:id="rId3" imgW="5638800" imgH="3594100" progId="Word.Document.8">
                  <p:embed/>
                </p:oleObj>
              </mc:Choice>
              <mc:Fallback>
                <p:oleObj name="Document" r:id="rId3" imgW="5638800" imgH="3594100" progId="Word.Document.8">
                  <p:embed/>
                  <p:pic>
                    <p:nvPicPr>
                      <p:cNvPr id="0" name=""/>
                      <p:cNvPicPr>
                        <a:picLocks noChangeAspect="1" noChangeArrowheads="1"/>
                      </p:cNvPicPr>
                      <p:nvPr/>
                    </p:nvPicPr>
                    <p:blipFill>
                      <a:blip r:embed="rId4"/>
                      <a:srcRect/>
                      <a:stretch>
                        <a:fillRect/>
                      </a:stretch>
                    </p:blipFill>
                    <p:spPr bwMode="auto">
                      <a:xfrm>
                        <a:off x="2555082" y="385764"/>
                        <a:ext cx="5788819" cy="4097337"/>
                      </a:xfrm>
                      <a:prstGeom prst="rect">
                        <a:avLst/>
                      </a:prstGeom>
                      <a:noFill/>
                      <a:ln>
                        <a:noFill/>
                      </a:ln>
                    </p:spPr>
                  </p:pic>
                </p:oleObj>
              </mc:Fallback>
            </mc:AlternateContent>
          </a:graphicData>
        </a:graphic>
      </p:graphicFrame>
      <p:pic>
        <p:nvPicPr>
          <p:cNvPr id="12" name="Picture 11" descr="Unknow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28" y="4515919"/>
            <a:ext cx="2781300" cy="2184400"/>
          </a:xfrm>
          <a:prstGeom prst="rect">
            <a:avLst/>
          </a:prstGeom>
        </p:spPr>
      </p:pic>
      <p:sp>
        <p:nvSpPr>
          <p:cNvPr id="13" name="Rectangle 12"/>
          <p:cNvSpPr/>
          <p:nvPr/>
        </p:nvSpPr>
        <p:spPr>
          <a:xfrm>
            <a:off x="4362980" y="4702681"/>
            <a:ext cx="3583453" cy="1077218"/>
          </a:xfrm>
          <a:prstGeom prst="rect">
            <a:avLst/>
          </a:prstGeom>
        </p:spPr>
        <p:txBody>
          <a:bodyPr wrap="square">
            <a:spAutoFit/>
          </a:bodyPr>
          <a:lstStyle/>
          <a:p>
            <a:r>
              <a:rPr lang="en-US" sz="3200" b="1" dirty="0">
                <a:solidFill>
                  <a:srgbClr val="FF0000"/>
                </a:solidFill>
              </a:rPr>
              <a:t>What do these have in common?</a:t>
            </a:r>
          </a:p>
        </p:txBody>
      </p:sp>
    </p:spTree>
    <p:extLst>
      <p:ext uri="{BB962C8B-B14F-4D97-AF65-F5344CB8AC3E}">
        <p14:creationId xmlns:p14="http://schemas.microsoft.com/office/powerpoint/2010/main" val="322554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Nuclear products</a:t>
            </a:r>
          </a:p>
        </p:txBody>
      </p:sp>
      <p:pic>
        <p:nvPicPr>
          <p:cNvPr id="10" name="Picture 9"/>
          <p:cNvPicPr>
            <a:picLocks noChangeAspect="1"/>
          </p:cNvPicPr>
          <p:nvPr/>
        </p:nvPicPr>
        <p:blipFill>
          <a:blip r:embed="rId2"/>
          <a:stretch>
            <a:fillRect/>
          </a:stretch>
        </p:blipFill>
        <p:spPr>
          <a:xfrm>
            <a:off x="698500" y="3750040"/>
            <a:ext cx="3416300" cy="1913128"/>
          </a:xfrm>
          <a:prstGeom prst="rect">
            <a:avLst/>
          </a:prstGeom>
        </p:spPr>
      </p:pic>
      <p:pic>
        <p:nvPicPr>
          <p:cNvPr id="11" name="Picture 10"/>
          <p:cNvPicPr>
            <a:picLocks noChangeAspect="1"/>
          </p:cNvPicPr>
          <p:nvPr/>
        </p:nvPicPr>
        <p:blipFill>
          <a:blip r:embed="rId3"/>
          <a:stretch>
            <a:fillRect/>
          </a:stretch>
        </p:blipFill>
        <p:spPr>
          <a:xfrm>
            <a:off x="822960" y="1041400"/>
            <a:ext cx="3114040" cy="2072252"/>
          </a:xfrm>
          <a:prstGeom prst="rect">
            <a:avLst/>
          </a:prstGeom>
        </p:spPr>
      </p:pic>
      <p:sp>
        <p:nvSpPr>
          <p:cNvPr id="12" name="TextBox 11"/>
          <p:cNvSpPr txBox="1"/>
          <p:nvPr/>
        </p:nvSpPr>
        <p:spPr>
          <a:xfrm>
            <a:off x="1651000" y="3224768"/>
            <a:ext cx="1582484" cy="369332"/>
          </a:xfrm>
          <a:prstGeom prst="rect">
            <a:avLst/>
          </a:prstGeom>
          <a:noFill/>
        </p:spPr>
        <p:txBody>
          <a:bodyPr wrap="none" rtlCol="0">
            <a:spAutoFit/>
          </a:bodyPr>
          <a:lstStyle/>
          <a:p>
            <a:r>
              <a:rPr lang="en-US" dirty="0"/>
              <a:t>Soviet </a:t>
            </a:r>
            <a:r>
              <a:rPr lang="en-US" dirty="0" err="1"/>
              <a:t>Trabant</a:t>
            </a:r>
            <a:endParaRPr lang="en-US" dirty="0"/>
          </a:p>
        </p:txBody>
      </p:sp>
      <p:sp>
        <p:nvSpPr>
          <p:cNvPr id="13" name="TextBox 12"/>
          <p:cNvSpPr txBox="1"/>
          <p:nvPr/>
        </p:nvSpPr>
        <p:spPr>
          <a:xfrm>
            <a:off x="1651000" y="5725636"/>
            <a:ext cx="1913880" cy="369332"/>
          </a:xfrm>
          <a:prstGeom prst="rect">
            <a:avLst/>
          </a:prstGeom>
          <a:noFill/>
        </p:spPr>
        <p:txBody>
          <a:bodyPr wrap="none" rtlCol="0">
            <a:spAutoFit/>
          </a:bodyPr>
          <a:lstStyle/>
          <a:p>
            <a:r>
              <a:rPr lang="en-US" dirty="0"/>
              <a:t>Detroit Auto Show</a:t>
            </a:r>
          </a:p>
        </p:txBody>
      </p:sp>
      <p:sp>
        <p:nvSpPr>
          <p:cNvPr id="14" name="TextBox 13"/>
          <p:cNvSpPr txBox="1"/>
          <p:nvPr/>
        </p:nvSpPr>
        <p:spPr>
          <a:xfrm>
            <a:off x="4809042" y="3538008"/>
            <a:ext cx="4030158" cy="1200328"/>
          </a:xfrm>
          <a:prstGeom prst="rect">
            <a:avLst/>
          </a:prstGeom>
          <a:noFill/>
        </p:spPr>
        <p:txBody>
          <a:bodyPr wrap="square" rtlCol="0">
            <a:spAutoFit/>
          </a:bodyPr>
          <a:lstStyle/>
          <a:p>
            <a:r>
              <a:rPr lang="en-US" sz="2400" b="1" i="1" dirty="0"/>
              <a:t>The customer won’t buy your </a:t>
            </a:r>
            <a:r>
              <a:rPr lang="en-US" sz="2400" b="1" i="1" dirty="0" err="1"/>
              <a:t>Trabant</a:t>
            </a:r>
            <a:r>
              <a:rPr lang="en-US" sz="2400" b="1" i="1" dirty="0"/>
              <a:t> if they can buy a Camry</a:t>
            </a:r>
          </a:p>
        </p:txBody>
      </p:sp>
      <p:pic>
        <p:nvPicPr>
          <p:cNvPr id="3" name="Picture 2" descr="nuclear_reactor_technologies_ho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9042" y="968740"/>
            <a:ext cx="3865058" cy="1815799"/>
          </a:xfrm>
          <a:prstGeom prst="rect">
            <a:avLst/>
          </a:prstGeom>
        </p:spPr>
      </p:pic>
      <p:sp>
        <p:nvSpPr>
          <p:cNvPr id="15" name="TextBox 14"/>
          <p:cNvSpPr txBox="1"/>
          <p:nvPr/>
        </p:nvSpPr>
        <p:spPr>
          <a:xfrm>
            <a:off x="5461000" y="3008868"/>
            <a:ext cx="2586202" cy="369332"/>
          </a:xfrm>
          <a:prstGeom prst="rect">
            <a:avLst/>
          </a:prstGeom>
          <a:noFill/>
        </p:spPr>
        <p:txBody>
          <a:bodyPr wrap="none" rtlCol="0">
            <a:spAutoFit/>
          </a:bodyPr>
          <a:lstStyle/>
          <a:p>
            <a:r>
              <a:rPr lang="en-US" dirty="0" err="1"/>
              <a:t>Gigawatt</a:t>
            </a:r>
            <a:r>
              <a:rPr lang="en-US" dirty="0"/>
              <a:t>-scale electricity</a:t>
            </a:r>
          </a:p>
        </p:txBody>
      </p:sp>
    </p:spTree>
    <p:extLst>
      <p:ext uri="{BB962C8B-B14F-4D97-AF65-F5344CB8AC3E}">
        <p14:creationId xmlns:p14="http://schemas.microsoft.com/office/powerpoint/2010/main" val="23726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strips(downLeft)">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360" y="365760"/>
            <a:ext cx="7520940" cy="548640"/>
          </a:xfrm>
        </p:spPr>
        <p:txBody>
          <a:bodyPr/>
          <a:lstStyle/>
          <a:p>
            <a:r>
              <a:rPr lang="en-US" dirty="0"/>
              <a:t>Quotes from Advanced energy April 2016</a:t>
            </a:r>
          </a:p>
        </p:txBody>
      </p:sp>
      <p:sp>
        <p:nvSpPr>
          <p:cNvPr id="3" name="Content Placeholder 2"/>
          <p:cNvSpPr>
            <a:spLocks noGrp="1"/>
          </p:cNvSpPr>
          <p:nvPr>
            <p:ph idx="1"/>
          </p:nvPr>
        </p:nvSpPr>
        <p:spPr>
          <a:xfrm>
            <a:off x="111760" y="1100628"/>
            <a:ext cx="4925401" cy="4919172"/>
          </a:xfrm>
        </p:spPr>
        <p:txBody>
          <a:bodyPr>
            <a:normAutofit fontScale="92500" lnSpcReduction="10000"/>
          </a:bodyPr>
          <a:lstStyle/>
          <a:p>
            <a:pPr>
              <a:buFont typeface="Arial"/>
              <a:buChar char="•"/>
            </a:pPr>
            <a:r>
              <a:rPr lang="en-US" sz="2100" dirty="0"/>
              <a:t>Focus on NY Reforming the Energy Vision. :</a:t>
            </a:r>
          </a:p>
          <a:p>
            <a:pPr lvl="2">
              <a:buFont typeface="Arial"/>
              <a:buChar char="•"/>
            </a:pPr>
            <a:r>
              <a:rPr lang="en-US" sz="2100" dirty="0"/>
              <a:t>REV and the announced $150M Green Bank must:</a:t>
            </a:r>
          </a:p>
          <a:p>
            <a:pPr lvl="3">
              <a:buFont typeface="Arial"/>
              <a:buChar char="•"/>
            </a:pPr>
            <a:r>
              <a:rPr lang="en-US" sz="2100" dirty="0"/>
              <a:t>Transform while protecting jobs to support people (e.g., fossil jobs become solar jobs)</a:t>
            </a:r>
          </a:p>
          <a:p>
            <a:pPr lvl="3">
              <a:buFont typeface="Arial"/>
              <a:buChar char="•"/>
            </a:pPr>
            <a:r>
              <a:rPr lang="en-US" sz="2100" dirty="0"/>
              <a:t>Incredible ideas coming out of the university community</a:t>
            </a:r>
          </a:p>
          <a:p>
            <a:pPr lvl="3">
              <a:buFont typeface="Arial"/>
              <a:buChar char="•"/>
            </a:pPr>
            <a:r>
              <a:rPr lang="en-US" sz="2100" dirty="0"/>
              <a:t>Need wave after wave of demo projects</a:t>
            </a:r>
          </a:p>
          <a:p>
            <a:pPr lvl="3">
              <a:buFont typeface="Arial"/>
              <a:buChar char="•"/>
            </a:pPr>
            <a:r>
              <a:rPr lang="en-US" sz="2100" dirty="0"/>
              <a:t>Community led projects</a:t>
            </a:r>
          </a:p>
          <a:p>
            <a:pPr lvl="3">
              <a:buFont typeface="Arial"/>
              <a:buChar char="•"/>
            </a:pPr>
            <a:r>
              <a:rPr lang="en-US" sz="2100" dirty="0"/>
              <a:t>All New Yorkers must participate.  This must support low and moderate income families </a:t>
            </a:r>
          </a:p>
          <a:p>
            <a:pPr lvl="3">
              <a:buFont typeface="Arial"/>
              <a:buChar char="•"/>
            </a:pPr>
            <a:r>
              <a:rPr lang="en-US" sz="2100" dirty="0"/>
              <a:t>Resilience is a foundation</a:t>
            </a:r>
          </a:p>
          <a:p>
            <a:pPr lvl="3">
              <a:buFont typeface="Arial"/>
              <a:buChar char="•"/>
            </a:pPr>
            <a:r>
              <a:rPr lang="en-US" sz="2100" dirty="0"/>
              <a:t>Start with the customer</a:t>
            </a:r>
          </a:p>
          <a:p>
            <a:pPr lvl="3">
              <a:buFont typeface="Arial"/>
              <a:buChar char="•"/>
            </a:pPr>
            <a:r>
              <a:rPr lang="en-US" sz="2100" dirty="0"/>
              <a:t>Think Big. Start Small. Scale Fast.</a:t>
            </a:r>
          </a:p>
          <a:p>
            <a:pPr lvl="3">
              <a:buFont typeface="Arial"/>
              <a:buChar char="•"/>
            </a:pPr>
            <a:endParaRPr lang="en-US" sz="1800" dirty="0"/>
          </a:p>
          <a:p>
            <a:pPr lvl="3">
              <a:buFont typeface="Arial"/>
              <a:buChar char="•"/>
            </a:pPr>
            <a:endParaRPr lang="en-US" sz="1800" dirty="0"/>
          </a:p>
          <a:p>
            <a:endParaRPr lang="en-US" dirty="0"/>
          </a:p>
        </p:txBody>
      </p:sp>
      <p:pic>
        <p:nvPicPr>
          <p:cNvPr id="4" name="Picture 3"/>
          <p:cNvPicPr>
            <a:picLocks noChangeAspect="1"/>
          </p:cNvPicPr>
          <p:nvPr/>
        </p:nvPicPr>
        <p:blipFill>
          <a:blip r:embed="rId2"/>
          <a:stretch>
            <a:fillRect/>
          </a:stretch>
        </p:blipFill>
        <p:spPr>
          <a:xfrm>
            <a:off x="5151461" y="3924300"/>
            <a:ext cx="3992539" cy="2247900"/>
          </a:xfrm>
          <a:prstGeom prst="rect">
            <a:avLst/>
          </a:prstGeom>
        </p:spPr>
      </p:pic>
      <p:sp>
        <p:nvSpPr>
          <p:cNvPr id="5" name="TextBox 4"/>
          <p:cNvSpPr txBox="1"/>
          <p:nvPr/>
        </p:nvSpPr>
        <p:spPr>
          <a:xfrm>
            <a:off x="7454900" y="6221968"/>
            <a:ext cx="1232767" cy="369332"/>
          </a:xfrm>
          <a:prstGeom prst="rect">
            <a:avLst/>
          </a:prstGeom>
          <a:noFill/>
        </p:spPr>
        <p:txBody>
          <a:bodyPr wrap="none" rtlCol="0">
            <a:spAutoFit/>
          </a:bodyPr>
          <a:lstStyle/>
          <a:p>
            <a:r>
              <a:rPr lang="en-US" dirty="0" err="1"/>
              <a:t>Thinkstock</a:t>
            </a:r>
            <a:endParaRPr lang="en-US" dirty="0"/>
          </a:p>
        </p:txBody>
      </p:sp>
    </p:spTree>
    <p:extLst>
      <p:ext uri="{BB962C8B-B14F-4D97-AF65-F5344CB8AC3E}">
        <p14:creationId xmlns:p14="http://schemas.microsoft.com/office/powerpoint/2010/main" val="1242361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p:cNvSpPr>
            <a:spLocks noGrp="1"/>
          </p:cNvSpPr>
          <p:nvPr>
            <p:ph type="title"/>
          </p:nvPr>
        </p:nvSpPr>
        <p:spPr>
          <a:xfrm>
            <a:off x="822960" y="346516"/>
            <a:ext cx="7520940" cy="548640"/>
          </a:xfrm>
        </p:spPr>
        <p:txBody>
          <a:bodyPr/>
          <a:lstStyle/>
          <a:p>
            <a:r>
              <a:rPr lang="en-US" dirty="0"/>
              <a:t>Why nuclear engineers like nuclear</a:t>
            </a:r>
          </a:p>
        </p:txBody>
      </p:sp>
      <p:pic>
        <p:nvPicPr>
          <p:cNvPr id="4" name="Picture 3"/>
          <p:cNvPicPr>
            <a:picLocks noChangeAspect="1"/>
          </p:cNvPicPr>
          <p:nvPr/>
        </p:nvPicPr>
        <p:blipFill>
          <a:blip r:embed="rId2"/>
          <a:stretch>
            <a:fillRect/>
          </a:stretch>
        </p:blipFill>
        <p:spPr>
          <a:xfrm>
            <a:off x="1346201" y="997373"/>
            <a:ext cx="5892800" cy="4483150"/>
          </a:xfrm>
          <a:prstGeom prst="rect">
            <a:avLst/>
          </a:prstGeom>
        </p:spPr>
      </p:pic>
      <p:sp>
        <p:nvSpPr>
          <p:cNvPr id="2" name="TextBox 1"/>
          <p:cNvSpPr txBox="1"/>
          <p:nvPr/>
        </p:nvSpPr>
        <p:spPr>
          <a:xfrm>
            <a:off x="2081419" y="5695434"/>
            <a:ext cx="4757282" cy="461665"/>
          </a:xfrm>
          <a:prstGeom prst="rect">
            <a:avLst/>
          </a:prstGeom>
          <a:noFill/>
        </p:spPr>
        <p:txBody>
          <a:bodyPr wrap="none" rtlCol="0">
            <a:spAutoFit/>
          </a:bodyPr>
          <a:lstStyle/>
          <a:p>
            <a:r>
              <a:rPr lang="en-US" sz="2400" dirty="0"/>
              <a:t>“We kill less people than you think”</a:t>
            </a:r>
          </a:p>
        </p:txBody>
      </p:sp>
    </p:spTree>
    <p:extLst>
      <p:ext uri="{BB962C8B-B14F-4D97-AF65-F5344CB8AC3E}">
        <p14:creationId xmlns:p14="http://schemas.microsoft.com/office/powerpoint/2010/main" val="307342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1778</TotalTime>
  <Words>1051</Words>
  <Application>Microsoft Macintosh PowerPoint</Application>
  <PresentationFormat>On-screen Show (4:3)</PresentationFormat>
  <Paragraphs>188</Paragraphs>
  <Slides>32</Slides>
  <Notes>6</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ＭＳ Ｐゴシック</vt:lpstr>
      <vt:lpstr>Arial</vt:lpstr>
      <vt:lpstr>Calibri</vt:lpstr>
      <vt:lpstr>Franklin Gothic Book</vt:lpstr>
      <vt:lpstr>Franklin Gothic Medium</vt:lpstr>
      <vt:lpstr>Impact</vt:lpstr>
      <vt:lpstr>Times</vt:lpstr>
      <vt:lpstr>Tunga</vt:lpstr>
      <vt:lpstr>Wingdings</vt:lpstr>
      <vt:lpstr>Angles</vt:lpstr>
      <vt:lpstr>Document</vt:lpstr>
      <vt:lpstr>21st Century nuclear energy-you are in charge of creating it</vt:lpstr>
      <vt:lpstr>The Energy System</vt:lpstr>
      <vt:lpstr>“markets”-Rent Seeking Opportunities Galore and who are your customers </vt:lpstr>
      <vt:lpstr>Confident Experts</vt:lpstr>
      <vt:lpstr>Image of Nuclear energy creativity</vt:lpstr>
      <vt:lpstr>PowerPoint Presentation</vt:lpstr>
      <vt:lpstr>Nuclear products</vt:lpstr>
      <vt:lpstr>Quotes from Advanced energy April 2016</vt:lpstr>
      <vt:lpstr>Why nuclear engineers like nuclear</vt:lpstr>
      <vt:lpstr>Proposing marriage</vt:lpstr>
      <vt:lpstr>PowerPoint Presentation</vt:lpstr>
      <vt:lpstr>Personal Computers</vt:lpstr>
      <vt:lpstr>Designer Fuels and Materials</vt:lpstr>
      <vt:lpstr>Nuclear reimagined</vt:lpstr>
      <vt:lpstr>The Advanced Nuclear Industry</vt:lpstr>
      <vt:lpstr>Modern Grid-Systems View (NETL Report)</vt:lpstr>
      <vt:lpstr>Self-heals</vt:lpstr>
      <vt:lpstr>Motivates and includes the customer </vt:lpstr>
      <vt:lpstr>Resists Attack</vt:lpstr>
      <vt:lpstr>Accommodate all generation and storage options</vt:lpstr>
      <vt:lpstr>Enables Markets</vt:lpstr>
      <vt:lpstr>Optimizes Assets</vt:lpstr>
      <vt:lpstr>Another Angle</vt:lpstr>
      <vt:lpstr>Energy Distribution</vt:lpstr>
      <vt:lpstr>The merciful end</vt:lpstr>
      <vt:lpstr>PowerPoint Presentation</vt:lpstr>
      <vt:lpstr>Finish with northwestern basketball?</vt:lpstr>
      <vt:lpstr>Early Messaging</vt:lpstr>
      <vt:lpstr>Them: Giant Mutant Ants (1950s)</vt:lpstr>
      <vt:lpstr>Back to James Arness</vt:lpstr>
      <vt:lpstr>Back to James Arness</vt:lpstr>
      <vt:lpstr>The Dream of Molecular Computational Materials Science</vt:lpstr>
    </vt:vector>
  </TitlesOfParts>
  <Company>INL</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INNOVATION </dc:title>
  <dc:creator>Suzanne Baker</dc:creator>
  <cp:lastModifiedBy>Microsoft Office User</cp:lastModifiedBy>
  <cp:revision>168</cp:revision>
  <dcterms:created xsi:type="dcterms:W3CDTF">2016-03-28T17:45:35Z</dcterms:created>
  <dcterms:modified xsi:type="dcterms:W3CDTF">2018-01-30T19:09:21Z</dcterms:modified>
</cp:coreProperties>
</file>