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5"/>
  </p:notesMasterIdLst>
  <p:sldIdLst>
    <p:sldId id="256" r:id="rId2"/>
    <p:sldId id="257" r:id="rId3"/>
    <p:sldId id="258" r:id="rId4"/>
    <p:sldId id="259" r:id="rId5"/>
    <p:sldId id="261" r:id="rId6"/>
    <p:sldId id="263" r:id="rId7"/>
    <p:sldId id="266" r:id="rId8"/>
    <p:sldId id="275" r:id="rId9"/>
    <p:sldId id="265" r:id="rId10"/>
    <p:sldId id="267" r:id="rId11"/>
    <p:sldId id="269" r:id="rId12"/>
    <p:sldId id="276" r:id="rId13"/>
    <p:sldId id="277" r:id="rId14"/>
    <p:sldId id="280" r:id="rId15"/>
    <p:sldId id="279" r:id="rId16"/>
    <p:sldId id="268" r:id="rId17"/>
    <p:sldId id="282" r:id="rId18"/>
    <p:sldId id="278" r:id="rId19"/>
    <p:sldId id="270" r:id="rId20"/>
    <p:sldId id="272" r:id="rId21"/>
    <p:sldId id="271" r:id="rId22"/>
    <p:sldId id="273"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77016"/>
  </p:normalViewPr>
  <p:slideViewPr>
    <p:cSldViewPr snapToGrid="0" snapToObjects="1">
      <p:cViewPr varScale="1">
        <p:scale>
          <a:sx n="63" d="100"/>
          <a:sy n="63" d="100"/>
        </p:scale>
        <p:origin x="10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745BD-03C6-3544-8E99-DAAC0475F8A4}" type="datetimeFigureOut">
              <a:rPr lang="en-US" smtClean="0"/>
              <a:t>2/19/18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735A3-359B-4548-85EB-0ED6D056B77F}" type="slidenum">
              <a:rPr lang="en-US" smtClean="0"/>
              <a:t>‹#›</a:t>
            </a:fld>
            <a:endParaRPr lang="en-US"/>
          </a:p>
        </p:txBody>
      </p:sp>
    </p:spTree>
    <p:extLst>
      <p:ext uri="{BB962C8B-B14F-4D97-AF65-F5344CB8AC3E}">
        <p14:creationId xmlns:p14="http://schemas.microsoft.com/office/powerpoint/2010/main" val="56654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1</a:t>
            </a:fld>
            <a:endParaRPr lang="en-US"/>
          </a:p>
        </p:txBody>
      </p:sp>
    </p:spTree>
    <p:extLst>
      <p:ext uri="{BB962C8B-B14F-4D97-AF65-F5344CB8AC3E}">
        <p14:creationId xmlns:p14="http://schemas.microsoft.com/office/powerpoint/2010/main" val="118769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Having a preapproved site can dramatically shorten the time to bring a new plant to market. However, the NRC does not require an applicant for a new-plant license to obtain an ESP. </a:t>
            </a: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16</a:t>
            </a:fld>
            <a:endParaRPr lang="en-US"/>
          </a:p>
        </p:txBody>
      </p:sp>
    </p:spTree>
    <p:extLst>
      <p:ext uri="{BB962C8B-B14F-4D97-AF65-F5344CB8AC3E}">
        <p14:creationId xmlns:p14="http://schemas.microsoft.com/office/powerpoint/2010/main" val="166250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Having a preapproved site can dramatically shorten the time to bring a new plant to market. However, the NRC does not require an applicant for a new-plant license to obtain an ESP. </a:t>
            </a: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17</a:t>
            </a:fld>
            <a:endParaRPr lang="en-US"/>
          </a:p>
        </p:txBody>
      </p:sp>
    </p:spTree>
    <p:extLst>
      <p:ext uri="{BB962C8B-B14F-4D97-AF65-F5344CB8AC3E}">
        <p14:creationId xmlns:p14="http://schemas.microsoft.com/office/powerpoint/2010/main" val="61842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22</a:t>
            </a:fld>
            <a:endParaRPr lang="en-US"/>
          </a:p>
        </p:txBody>
      </p:sp>
    </p:spTree>
    <p:extLst>
      <p:ext uri="{BB962C8B-B14F-4D97-AF65-F5344CB8AC3E}">
        <p14:creationId xmlns:p14="http://schemas.microsoft.com/office/powerpoint/2010/main" val="144977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The AEC's regulatory programs sought to ensure public health and safety from the hazards of nuclear power without imposing excessive requirements that would inhibit the growth of the industry. This was a difficult goal to achieve, especially in a new industry, and within a short time the AEC's programs stirred considerable controversy. An increasing number of critics during the 1960s charged that the AEC's regulations were insufficiently rigorous in several important areas, including radiation protection standards, reactor safety, plant siting, and environmental protection.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charset="0"/>
              <a:ea typeface="Times New Roman" charset="0"/>
              <a:cs typeface="Times New Roman"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Today, the NRC's regulatory activities are focused on reactor safety oversight and reactor license renewal of existing plants, materials safety oversight and materials licensing for a variety of purposes, and waste management of both high-level waste and low-level waste. In addition, the NRC is preparing to evaluate new applications for nuclear plants. Several utilities have submitted applications for licenses to build new power reactors.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It licenses the construction of new nuclear reactors and regulates their operation on a continuing basis. It oversees the use, processing, handling, and disposal of nuclear materials and wastes, inspects nuclear-power plants and monitors both their safety procedures and their security measures, enforces compliance with established safety standards, and investigates nuclear accidents.</a:t>
            </a:r>
            <a:endParaRPr lang="en-US" dirty="0" smtClean="0">
              <a:latin typeface="Times New Roman"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2</a:t>
            </a:fld>
            <a:endParaRPr lang="en-US"/>
          </a:p>
        </p:txBody>
      </p:sp>
    </p:spTree>
    <p:extLst>
      <p:ext uri="{BB962C8B-B14F-4D97-AF65-F5344CB8AC3E}">
        <p14:creationId xmlns:p14="http://schemas.microsoft.com/office/powerpoint/2010/main" val="51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NRC licenses all individuals who either operate or supervise the operation of the controls of a commercially owned nuclear power reactor or a test/research (i.e., non-power) reactor in the United States. Although the regulations in this area generally apply to both power and research and test reactors, this site focuses primarily on the operator licensing activities at power reactor facilities. </a:t>
            </a:r>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5</a:t>
            </a:fld>
            <a:endParaRPr lang="en-US"/>
          </a:p>
        </p:txBody>
      </p:sp>
    </p:spTree>
    <p:extLst>
      <p:ext uri="{BB962C8B-B14F-4D97-AF65-F5344CB8AC3E}">
        <p14:creationId xmlns:p14="http://schemas.microsoft.com/office/powerpoint/2010/main" val="94814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Power companies considering new capacity have been encouraged to make greater use of the NRC's combined construction and operating </a:t>
            </a:r>
            <a:r>
              <a:rPr lang="en-US" dirty="0" err="1" smtClean="0"/>
              <a:t>licence</a:t>
            </a:r>
            <a:r>
              <a:rPr lang="en-US" dirty="0" smtClean="0"/>
              <a:t> (COL) process, which had been in place since 1989 but not used until 2007. Companies can also apply for early site permits (ESPs), which allow them to apply for approval at a particular site before specifying the design of the reactor or to apply using one of the generic designs already certified by the NRC. </a:t>
            </a:r>
          </a:p>
          <a:p>
            <a:endParaRPr lang="en-US" b="1" dirty="0" smtClean="0"/>
          </a:p>
          <a:p>
            <a:r>
              <a:rPr lang="en-US" dirty="0" smtClean="0"/>
              <a:t>Initial operating </a:t>
            </a:r>
            <a:r>
              <a:rPr lang="en-US" dirty="0" err="1" smtClean="0"/>
              <a:t>licences</a:t>
            </a:r>
            <a:r>
              <a:rPr lang="en-US" dirty="0" smtClean="0"/>
              <a:t> for commercial power reactors are 40 years, but the NRC allows owners to apply for extensions of an additional 20 years. With the </a:t>
            </a:r>
            <a:r>
              <a:rPr lang="en-US" dirty="0" err="1" smtClean="0"/>
              <a:t>licences</a:t>
            </a:r>
            <a:r>
              <a:rPr lang="en-US" dirty="0" smtClean="0"/>
              <a:t> of many reactors built in the 1970s due to expire before 2020, the NRC has streamlined the process for renewal, concentrating on safety issues as opposed to other more procedural rules. Since 2000, the NRC has approved </a:t>
            </a:r>
            <a:r>
              <a:rPr lang="en-US" dirty="0" err="1" smtClean="0"/>
              <a:t>licence</a:t>
            </a:r>
            <a:r>
              <a:rPr lang="en-US" dirty="0" smtClean="0"/>
              <a:t> extensions for 73 reactors, with applications for a further 13 under review and applications for others expected by 2013.</a:t>
            </a:r>
          </a:p>
          <a:p>
            <a:r>
              <a:rPr lang="en-US" dirty="0" smtClean="0"/>
              <a:t>In addition to the licensing and safety oversight of reactors, the NRC has regulatory authority over uranium mines and mills in some states, conversion and enrichment facilities, waste sites and all non-</a:t>
            </a:r>
            <a:r>
              <a:rPr lang="en-US" dirty="0" err="1" smtClean="0"/>
              <a:t>defence</a:t>
            </a:r>
            <a:r>
              <a:rPr lang="en-US" dirty="0" smtClean="0"/>
              <a:t> nuclear research laboratories (including those owned by the US Department of Energy)</a:t>
            </a:r>
          </a:p>
          <a:p>
            <a:endParaRPr lang="en-US" b="1" dirty="0"/>
          </a:p>
        </p:txBody>
      </p:sp>
      <p:sp>
        <p:nvSpPr>
          <p:cNvPr id="4" name="Slide Number Placeholder 3"/>
          <p:cNvSpPr>
            <a:spLocks noGrp="1"/>
          </p:cNvSpPr>
          <p:nvPr>
            <p:ph type="sldNum" sz="quarter" idx="10"/>
          </p:nvPr>
        </p:nvSpPr>
        <p:spPr/>
        <p:txBody>
          <a:bodyPr/>
          <a:lstStyle/>
          <a:p>
            <a:fld id="{F3C735A3-359B-4548-85EB-0ED6D056B77F}" type="slidenum">
              <a:rPr lang="en-US" smtClean="0"/>
              <a:t>6</a:t>
            </a:fld>
            <a:endParaRPr lang="en-US"/>
          </a:p>
        </p:txBody>
      </p:sp>
    </p:spTree>
    <p:extLst>
      <p:ext uri="{BB962C8B-B14F-4D97-AF65-F5344CB8AC3E}">
        <p14:creationId xmlns:p14="http://schemas.microsoft.com/office/powerpoint/2010/main" val="205706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smtClean="0">
                <a:solidFill>
                  <a:schemeClr val="tx1"/>
                </a:solidFill>
                <a:effectLst/>
                <a:latin typeface="+mn-lt"/>
                <a:ea typeface="+mn-ea"/>
                <a:cs typeface="+mn-cs"/>
              </a:rPr>
              <a:t>Sar</a:t>
            </a:r>
            <a:r>
              <a:rPr lang="en-US" sz="1200" b="0" i="0" kern="1200" dirty="0" smtClean="0">
                <a:solidFill>
                  <a:schemeClr val="tx1"/>
                </a:solidFill>
                <a:effectLst/>
                <a:latin typeface="+mn-lt"/>
                <a:ea typeface="+mn-ea"/>
                <a:cs typeface="+mn-cs"/>
              </a:rPr>
              <a:t>: </a:t>
            </a:r>
            <a:r>
              <a:rPr lang="en-US" dirty="0" smtClean="0"/>
              <a:t>This document contains the design information and criteria for the proposed reactor, and comprehensive data on the proposed site. It also discusses various hypothetical accident situations and the safety features of the plant that would prevent accidents or lessen their effects. In addition, the application must contain a comprehensive assessment of the environmental impact of the proposed plant. A prospective licensee also must submit information for antitrust reviews of the proposed plant.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in part:</a:t>
            </a:r>
          </a:p>
          <a:p>
            <a:r>
              <a:rPr lang="en-US" sz="1200" b="0" i="0" kern="1200" dirty="0" smtClean="0">
                <a:solidFill>
                  <a:schemeClr val="tx1"/>
                </a:solidFill>
                <a:effectLst/>
                <a:latin typeface="+mn-lt"/>
                <a:ea typeface="+mn-ea"/>
                <a:cs typeface="+mn-cs"/>
              </a:rPr>
              <a:t>characteristics of the site, including surrounding population, seismology, meteorology, geology and hydrology; design of the nuclear plant;</a:t>
            </a:r>
          </a:p>
          <a:p>
            <a:r>
              <a:rPr lang="en-US" sz="1200" b="0" i="0" kern="1200" dirty="0" smtClean="0">
                <a:solidFill>
                  <a:schemeClr val="tx1"/>
                </a:solidFill>
                <a:effectLst/>
                <a:latin typeface="+mn-lt"/>
                <a:ea typeface="+mn-ea"/>
                <a:cs typeface="+mn-cs"/>
              </a:rPr>
              <a:t>anticipated response of the plant to hypothetical accidents; plant operations including the applicant's technical qualifications to operate the plant;</a:t>
            </a:r>
          </a:p>
          <a:p>
            <a:r>
              <a:rPr lang="en-US" sz="1200" b="0" i="0" kern="1200" dirty="0" smtClean="0">
                <a:solidFill>
                  <a:schemeClr val="tx1"/>
                </a:solidFill>
                <a:effectLst/>
                <a:latin typeface="+mn-lt"/>
                <a:ea typeface="+mn-ea"/>
                <a:cs typeface="+mn-cs"/>
              </a:rPr>
              <a:t>discharges from the plant into the environment (i.e., radiological effluents); and</a:t>
            </a:r>
          </a:p>
          <a:p>
            <a:r>
              <a:rPr lang="en-US" sz="1200" b="0" i="0" kern="1200" dirty="0" smtClean="0">
                <a:solidFill>
                  <a:schemeClr val="tx1"/>
                </a:solidFill>
                <a:effectLst/>
                <a:latin typeface="+mn-lt"/>
                <a:ea typeface="+mn-ea"/>
                <a:cs typeface="+mn-cs"/>
              </a:rPr>
              <a:t>emergency plans.</a:t>
            </a: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7</a:t>
            </a:fld>
            <a:endParaRPr lang="en-US"/>
          </a:p>
        </p:txBody>
      </p:sp>
    </p:spTree>
    <p:extLst>
      <p:ext uri="{BB962C8B-B14F-4D97-AF65-F5344CB8AC3E}">
        <p14:creationId xmlns:p14="http://schemas.microsoft.com/office/powerpoint/2010/main" val="139625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The board is composed of one lawyer, who acts as chairperson, and two technically qualified persons. Members of the public may submit written or oral statements to the licensing board to be entered into the hearing record, or they may petition to intervene as full parties in the hearing.</a:t>
            </a: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8</a:t>
            </a:fld>
            <a:endParaRPr lang="en-US"/>
          </a:p>
        </p:txBody>
      </p:sp>
    </p:spTree>
    <p:extLst>
      <p:ext uri="{BB962C8B-B14F-4D97-AF65-F5344CB8AC3E}">
        <p14:creationId xmlns:p14="http://schemas.microsoft.com/office/powerpoint/2010/main" val="8719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In an effort to improve regulatory efficiency and add greater predictability to the process,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Times New Roman" charset="0"/>
                <a:cs typeface="Times New Roman" charset="0"/>
              </a:rPr>
              <a:t>The NRC maintains oversight of the construction and operation of a facility throughout its lifetime to assure compliance with the Commission's regulations for the protection of public health and safety, the common defense and security, and the environment.</a:t>
            </a: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9</a:t>
            </a:fld>
            <a:endParaRPr lang="en-US"/>
          </a:p>
        </p:txBody>
      </p:sp>
    </p:spTree>
    <p:extLst>
      <p:ext uri="{BB962C8B-B14F-4D97-AF65-F5344CB8AC3E}">
        <p14:creationId xmlns:p14="http://schemas.microsoft.com/office/powerpoint/2010/main" val="76213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CFR Part 52 of NRC regulations provides for issuance of a combined construction permit and operating license, also known as a combined operating license (COL). A COL may reference a certified design, an ESP or both.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new NRC licensing process provides for design certification, early site approval and combined licensing for construction and operation. </a:t>
            </a:r>
          </a:p>
          <a:p>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10</a:t>
            </a:fld>
            <a:endParaRPr lang="en-US"/>
          </a:p>
        </p:txBody>
      </p:sp>
    </p:spTree>
    <p:extLst>
      <p:ext uri="{BB962C8B-B14F-4D97-AF65-F5344CB8AC3E}">
        <p14:creationId xmlns:p14="http://schemas.microsoft.com/office/powerpoint/2010/main" val="182636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certification allows plant designers to secure advance NRC approval of standard plant designs. Later, these plant designs can be ordered, licensed for a particular site and built. </a:t>
            </a:r>
            <a:endParaRPr lang="en-US" dirty="0"/>
          </a:p>
        </p:txBody>
      </p:sp>
      <p:sp>
        <p:nvSpPr>
          <p:cNvPr id="4" name="Slide Number Placeholder 3"/>
          <p:cNvSpPr>
            <a:spLocks noGrp="1"/>
          </p:cNvSpPr>
          <p:nvPr>
            <p:ph type="sldNum" sz="quarter" idx="10"/>
          </p:nvPr>
        </p:nvSpPr>
        <p:spPr/>
        <p:txBody>
          <a:bodyPr/>
          <a:lstStyle/>
          <a:p>
            <a:fld id="{F3C735A3-359B-4548-85EB-0ED6D056B77F}" type="slidenum">
              <a:rPr lang="en-US" smtClean="0"/>
              <a:t>11</a:t>
            </a:fld>
            <a:endParaRPr lang="en-US"/>
          </a:p>
        </p:txBody>
      </p:sp>
    </p:spTree>
    <p:extLst>
      <p:ext uri="{BB962C8B-B14F-4D97-AF65-F5344CB8AC3E}">
        <p14:creationId xmlns:p14="http://schemas.microsoft.com/office/powerpoint/2010/main" val="50470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2EB81-768F-6D43-9F8D-BAB289455209}"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142205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2EB81-768F-6D43-9F8D-BAB289455209}"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47035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2EB81-768F-6D43-9F8D-BAB289455209}"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35696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2EB81-768F-6D43-9F8D-BAB289455209}"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105411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2EB81-768F-6D43-9F8D-BAB289455209}" type="datetimeFigureOut">
              <a:rPr lang="en-US" smtClean="0"/>
              <a:t>2/19/18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200114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2EB81-768F-6D43-9F8D-BAB289455209}" type="datetimeFigureOut">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147643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2EB81-768F-6D43-9F8D-BAB289455209}" type="datetimeFigureOut">
              <a:rPr lang="en-US" smtClean="0"/>
              <a:t>2/19/18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25315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2EB81-768F-6D43-9F8D-BAB289455209}" type="datetimeFigureOut">
              <a:rPr lang="en-US" smtClean="0"/>
              <a:t>2/19/18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53877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2EB81-768F-6D43-9F8D-BAB289455209}" type="datetimeFigureOut">
              <a:rPr lang="en-US" smtClean="0"/>
              <a:t>2/19/18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144105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2EB81-768F-6D43-9F8D-BAB289455209}" type="datetimeFigureOut">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55795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2EB81-768F-6D43-9F8D-BAB289455209}" type="datetimeFigureOut">
              <a:rPr lang="en-US" smtClean="0"/>
              <a:t>2/19/18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54054-9C03-D745-9DA0-7B9A656E396B}" type="slidenum">
              <a:rPr lang="en-US" smtClean="0"/>
              <a:t>‹#›</a:t>
            </a:fld>
            <a:endParaRPr lang="en-US"/>
          </a:p>
        </p:txBody>
      </p:sp>
    </p:spTree>
    <p:extLst>
      <p:ext uri="{BB962C8B-B14F-4D97-AF65-F5344CB8AC3E}">
        <p14:creationId xmlns:p14="http://schemas.microsoft.com/office/powerpoint/2010/main" val="16881670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2EB81-768F-6D43-9F8D-BAB289455209}" type="datetimeFigureOut">
              <a:rPr lang="en-US" smtClean="0"/>
              <a:t>2/19/18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54054-9C03-D745-9DA0-7B9A656E396B}" type="slidenum">
              <a:rPr lang="en-US" smtClean="0"/>
              <a:t>‹#›</a:t>
            </a:fld>
            <a:endParaRPr lang="en-US"/>
          </a:p>
        </p:txBody>
      </p:sp>
    </p:spTree>
    <p:extLst>
      <p:ext uri="{BB962C8B-B14F-4D97-AF65-F5344CB8AC3E}">
        <p14:creationId xmlns:p14="http://schemas.microsoft.com/office/powerpoint/2010/main" val="1823024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2722"/>
            <a:ext cx="9144000" cy="2387600"/>
          </a:xfrm>
        </p:spPr>
        <p:txBody>
          <a:bodyPr/>
          <a:lstStyle/>
          <a:p>
            <a:r>
              <a:rPr lang="en-US" dirty="0" smtClean="0">
                <a:latin typeface="Times New Roman" charset="0"/>
                <a:ea typeface="Times New Roman" charset="0"/>
                <a:cs typeface="Times New Roman" charset="0"/>
              </a:rPr>
              <a:t>Nuclear Regulatory Commission</a:t>
            </a:r>
            <a:endParaRPr lang="en-US"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1524000" y="4910886"/>
            <a:ext cx="9144000" cy="1655762"/>
          </a:xfrm>
        </p:spPr>
        <p:txBody>
          <a:bodyPr/>
          <a:lstStyle/>
          <a:p>
            <a:r>
              <a:rPr lang="en-US" dirty="0" smtClean="0">
                <a:latin typeface="Times New Roman" charset="0"/>
                <a:ea typeface="Times New Roman" charset="0"/>
                <a:cs typeface="Times New Roman" charset="0"/>
              </a:rPr>
              <a:t>UW Madison</a:t>
            </a:r>
          </a:p>
          <a:p>
            <a:r>
              <a:rPr lang="en-US" dirty="0" smtClean="0">
                <a:latin typeface="Times New Roman" charset="0"/>
                <a:ea typeface="Times New Roman" charset="0"/>
                <a:cs typeface="Times New Roman" charset="0"/>
              </a:rPr>
              <a:t>NE 231 </a:t>
            </a:r>
          </a:p>
          <a:p>
            <a:r>
              <a:rPr lang="en-US" dirty="0" smtClean="0">
                <a:latin typeface="Times New Roman" charset="0"/>
                <a:ea typeface="Times New Roman" charset="0"/>
                <a:cs typeface="Times New Roman" charset="0"/>
              </a:rPr>
              <a:t>Spring 2018</a:t>
            </a:r>
            <a:endParaRPr lang="en-US" dirty="0">
              <a:latin typeface="Times New Roman" charset="0"/>
              <a:ea typeface="Times New Roman" charset="0"/>
              <a:cs typeface="Times New Roman"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900" y="3006396"/>
            <a:ext cx="3632200" cy="1536700"/>
          </a:xfrm>
          <a:prstGeom prst="rect">
            <a:avLst/>
          </a:prstGeom>
        </p:spPr>
      </p:pic>
    </p:spTree>
    <p:extLst>
      <p:ext uri="{BB962C8B-B14F-4D97-AF65-F5344CB8AC3E}">
        <p14:creationId xmlns:p14="http://schemas.microsoft.com/office/powerpoint/2010/main" val="1988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Combined License (10 CFR Part 52)</a:t>
            </a:r>
            <a:br>
              <a:rPr lang="en-US" b="1" dirty="0">
                <a:latin typeface="Times New Roman" charset="0"/>
                <a:ea typeface="Times New Roman" charset="0"/>
                <a:cs typeface="Times New Roman" charset="0"/>
              </a:rPr>
            </a:b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charset="0"/>
                <a:ea typeface="Times New Roman" charset="0"/>
                <a:cs typeface="Times New Roman" charset="0"/>
              </a:rPr>
              <a:t>The new NRC licensing process provides for design certification, early site approval, and combined licensing for construction and operation. </a:t>
            </a:r>
          </a:p>
          <a:p>
            <a:r>
              <a:rPr lang="en-US" dirty="0" smtClean="0">
                <a:latin typeface="Times New Roman" charset="0"/>
                <a:ea typeface="Times New Roman" charset="0"/>
                <a:cs typeface="Times New Roman" charset="0"/>
              </a:rPr>
              <a:t>A </a:t>
            </a:r>
            <a:r>
              <a:rPr lang="en-US" dirty="0">
                <a:latin typeface="Times New Roman" charset="0"/>
                <a:ea typeface="Times New Roman" charset="0"/>
                <a:cs typeface="Times New Roman" charset="0"/>
              </a:rPr>
              <a:t>combined license authorizes construction of the facility much like a construction permit would under the two-step process (Part 50</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It </a:t>
            </a:r>
            <a:r>
              <a:rPr lang="en-US" dirty="0">
                <a:latin typeface="Times New Roman" charset="0"/>
                <a:ea typeface="Times New Roman" charset="0"/>
                <a:cs typeface="Times New Roman" charset="0"/>
              </a:rPr>
              <a:t>must contain essentially the same information required in an application for an operating license issued under 10 CFR Part 50 and specify the inspections, tests, and analyses that the applicant must perform</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If </a:t>
            </a:r>
            <a:r>
              <a:rPr lang="en-US" dirty="0">
                <a:latin typeface="Times New Roman" charset="0"/>
                <a:ea typeface="Times New Roman" charset="0"/>
                <a:cs typeface="Times New Roman" charset="0"/>
              </a:rPr>
              <a:t>the application does not reference an early site permit and design certification, then the NRC reviews the technical and environmental information as described for the two-step licensing process</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The steps are as follows…</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3681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Combined License - Design certification</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charset="0"/>
                <a:ea typeface="Times New Roman" charset="0"/>
                <a:cs typeface="Times New Roman" charset="0"/>
              </a:rPr>
              <a:t>Design certification allows plant designers to secure advance NRC approval of standard plant designs. Later, these plant designs can be ordered, licensed for a particular site and built. </a:t>
            </a:r>
          </a:p>
          <a:p>
            <a:r>
              <a:rPr lang="en-US" dirty="0" smtClean="0">
                <a:latin typeface="Times New Roman" charset="0"/>
                <a:ea typeface="Times New Roman" charset="0"/>
                <a:cs typeface="Times New Roman" charset="0"/>
              </a:rPr>
              <a:t>The </a:t>
            </a:r>
            <a:r>
              <a:rPr lang="en-US" dirty="0">
                <a:latin typeface="Times New Roman" charset="0"/>
                <a:ea typeface="Times New Roman" charset="0"/>
                <a:cs typeface="Times New Roman" charset="0"/>
              </a:rPr>
              <a:t>application presents the design basis, the limits on operation, and a safety analysis of structures, systems, and components of the facility as a whole. </a:t>
            </a:r>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The </a:t>
            </a:r>
            <a:r>
              <a:rPr lang="en-US" dirty="0">
                <a:latin typeface="Times New Roman" charset="0"/>
                <a:ea typeface="Times New Roman" charset="0"/>
                <a:cs typeface="Times New Roman" charset="0"/>
              </a:rPr>
              <a:t>scope and contents of the application are equivalent to the level of detail found in a Final Safety Analysis Report for a currently operating plant. </a:t>
            </a:r>
            <a:endParaRPr lang="en-US" dirty="0" smtClean="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The </a:t>
            </a:r>
            <a:r>
              <a:rPr lang="en-US" dirty="0">
                <a:latin typeface="Times New Roman" charset="0"/>
                <a:ea typeface="Times New Roman" charset="0"/>
                <a:cs typeface="Times New Roman" charset="0"/>
              </a:rPr>
              <a:t>NRC staff prepares a Safety Evaluation Report that describes its review of the plant design and how the design meets applicable regulations.</a:t>
            </a:r>
          </a:p>
        </p:txBody>
      </p:sp>
    </p:spTree>
    <p:extLst>
      <p:ext uri="{BB962C8B-B14F-4D97-AF65-F5344CB8AC3E}">
        <p14:creationId xmlns:p14="http://schemas.microsoft.com/office/powerpoint/2010/main" val="1678836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Combined License - Design certification</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This process allows the public to review and comment on the designs up front—before any construction begins. </a:t>
            </a:r>
          </a:p>
          <a:p>
            <a:r>
              <a:rPr lang="en-US" dirty="0" smtClean="0">
                <a:latin typeface="Times New Roman" charset="0"/>
                <a:ea typeface="Times New Roman" charset="0"/>
                <a:cs typeface="Times New Roman" charset="0"/>
              </a:rPr>
              <a:t>The NRC approves the design for 15 years.</a:t>
            </a:r>
          </a:p>
          <a:p>
            <a:r>
              <a:rPr lang="en-US" dirty="0" smtClean="0">
                <a:latin typeface="Times New Roman" charset="0"/>
                <a:ea typeface="Times New Roman" charset="0"/>
                <a:cs typeface="Times New Roman" charset="0"/>
              </a:rPr>
              <a:t>Once a design certification application has been submitted, the NRC takes between 36 and 60-plus months to complete the review and rulemaking.</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9297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Design Certification Benefits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Design standardization offers significant benefits. </a:t>
            </a:r>
          </a:p>
          <a:p>
            <a:r>
              <a:rPr lang="en-US" dirty="0" smtClean="0">
                <a:latin typeface="Times New Roman" charset="0"/>
                <a:ea typeface="Times New Roman" charset="0"/>
                <a:cs typeface="Times New Roman" charset="0"/>
              </a:rPr>
              <a:t>The approach anticipates that reactors will be built in families of the same design, except for a limited number of site-specific differences.</a:t>
            </a:r>
          </a:p>
          <a:p>
            <a:r>
              <a:rPr lang="en-US" dirty="0" smtClean="0">
                <a:latin typeface="Times New Roman" charset="0"/>
                <a:ea typeface="Times New Roman" charset="0"/>
                <a:cs typeface="Times New Roman" charset="0"/>
              </a:rPr>
              <a:t>Standardization will reduce construction and operating cost, and lead to greater efficiencies and simplicity in nuclear plant operations, including safety, maintenance, training and spare-parts procurement. </a:t>
            </a:r>
          </a:p>
          <a:p>
            <a:r>
              <a:rPr lang="en-US" dirty="0" smtClean="0">
                <a:latin typeface="Times New Roman" charset="0"/>
                <a:ea typeface="Times New Roman" charset="0"/>
                <a:cs typeface="Times New Roman" charset="0"/>
              </a:rPr>
              <a:t>Standardization is a major departure from the first generation of U.S. nuclear reactors, which are nearly one-of-a-kind.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8333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charset="0"/>
                <a:ea typeface="Times New Roman" charset="0"/>
                <a:cs typeface="Times New Roman" charset="0"/>
              </a:rPr>
              <a:t>NRC has issued the following design certifications</a:t>
            </a:r>
            <a:endParaRPr lang="en-US" b="1" dirty="0">
              <a:latin typeface="Times New Roman" charset="0"/>
              <a:ea typeface="Times New Roman" charset="0"/>
              <a:cs typeface="Times New Roman"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010"/>
          <a:stretch/>
        </p:blipFill>
        <p:spPr>
          <a:xfrm>
            <a:off x="1816100" y="1972234"/>
            <a:ext cx="8559800" cy="3526165"/>
          </a:xfrm>
        </p:spPr>
      </p:pic>
      <p:sp>
        <p:nvSpPr>
          <p:cNvPr id="5" name="TextBox 4"/>
          <p:cNvSpPr txBox="1"/>
          <p:nvPr/>
        </p:nvSpPr>
        <p:spPr>
          <a:xfrm>
            <a:off x="3012141" y="5779945"/>
            <a:ext cx="6453690"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Source: https://</a:t>
            </a:r>
            <a:r>
              <a:rPr lang="en-US" dirty="0" err="1" smtClean="0">
                <a:latin typeface="Times New Roman" charset="0"/>
                <a:ea typeface="Times New Roman" charset="0"/>
                <a:cs typeface="Times New Roman" charset="0"/>
              </a:rPr>
              <a:t>www.nrc.gov</a:t>
            </a:r>
            <a:r>
              <a:rPr lang="en-US" dirty="0" smtClean="0">
                <a:latin typeface="Times New Roman" charset="0"/>
                <a:ea typeface="Times New Roman" charset="0"/>
                <a:cs typeface="Times New Roman" charset="0"/>
              </a:rPr>
              <a:t>/reactors/new-reactors/design-</a:t>
            </a:r>
            <a:r>
              <a:rPr lang="en-US" dirty="0" err="1" smtClean="0">
                <a:latin typeface="Times New Roman" charset="0"/>
                <a:ea typeface="Times New Roman" charset="0"/>
                <a:cs typeface="Times New Roman" charset="0"/>
              </a:rPr>
              <a:t>cert.html</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5477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charset="0"/>
                <a:ea typeface="Times New Roman" charset="0"/>
                <a:cs typeface="Times New Roman" charset="0"/>
              </a:rPr>
              <a:t>NRC has received the following Design Certification Applications</a:t>
            </a:r>
            <a:endParaRPr lang="en-US" b="1" dirty="0">
              <a:latin typeface="Times New Roman" charset="0"/>
              <a:ea typeface="Times New Roman" charset="0"/>
              <a:cs typeface="Times New Roman"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7814"/>
          <a:stretch/>
        </p:blipFill>
        <p:spPr>
          <a:xfrm>
            <a:off x="1803400" y="1629939"/>
            <a:ext cx="8585200" cy="4167935"/>
          </a:xfrm>
          <a:prstGeom prst="rect">
            <a:avLst/>
          </a:prstGeom>
        </p:spPr>
      </p:pic>
      <p:sp>
        <p:nvSpPr>
          <p:cNvPr id="5" name="TextBox 4"/>
          <p:cNvSpPr txBox="1"/>
          <p:nvPr/>
        </p:nvSpPr>
        <p:spPr>
          <a:xfrm>
            <a:off x="3012141" y="5779945"/>
            <a:ext cx="6453690" cy="369332"/>
          </a:xfrm>
          <a:prstGeom prst="rect">
            <a:avLst/>
          </a:prstGeom>
          <a:noFill/>
        </p:spPr>
        <p:txBody>
          <a:bodyPr wrap="none" rtlCol="0">
            <a:spAutoFit/>
          </a:bodyPr>
          <a:lstStyle/>
          <a:p>
            <a:r>
              <a:rPr lang="en-US" dirty="0" smtClean="0">
                <a:latin typeface="Times New Roman" charset="0"/>
                <a:ea typeface="Times New Roman" charset="0"/>
                <a:cs typeface="Times New Roman" charset="0"/>
              </a:rPr>
              <a:t>Source: https://</a:t>
            </a:r>
            <a:r>
              <a:rPr lang="en-US" dirty="0" err="1" smtClean="0">
                <a:latin typeface="Times New Roman" charset="0"/>
                <a:ea typeface="Times New Roman" charset="0"/>
                <a:cs typeface="Times New Roman" charset="0"/>
              </a:rPr>
              <a:t>www.nrc.gov</a:t>
            </a:r>
            <a:r>
              <a:rPr lang="en-US" dirty="0" smtClean="0">
                <a:latin typeface="Times New Roman" charset="0"/>
                <a:ea typeface="Times New Roman" charset="0"/>
                <a:cs typeface="Times New Roman" charset="0"/>
              </a:rPr>
              <a:t>/reactors/new-reactors/design-</a:t>
            </a:r>
            <a:r>
              <a:rPr lang="en-US" dirty="0" err="1" smtClean="0">
                <a:latin typeface="Times New Roman" charset="0"/>
                <a:ea typeface="Times New Roman" charset="0"/>
                <a:cs typeface="Times New Roman" charset="0"/>
              </a:rPr>
              <a:t>cert.html</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4168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Combined License - Early site permit</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nSpc>
                <a:spcPct val="120000"/>
              </a:lnSpc>
            </a:pPr>
            <a:r>
              <a:rPr lang="en-US" sz="2400" dirty="0" smtClean="0">
                <a:latin typeface="Times New Roman" charset="0"/>
                <a:ea typeface="Times New Roman" charset="0"/>
                <a:cs typeface="Times New Roman" charset="0"/>
              </a:rPr>
              <a:t>The process enables companies to obtain approval from the NRC for a nuclear power plant site before deciding to build a plant. </a:t>
            </a:r>
          </a:p>
          <a:p>
            <a:pPr>
              <a:lnSpc>
                <a:spcPct val="120000"/>
              </a:lnSpc>
            </a:pPr>
            <a:r>
              <a:rPr lang="en-US" sz="2400" dirty="0" smtClean="0">
                <a:latin typeface="Times New Roman" charset="0"/>
                <a:ea typeface="Times New Roman" charset="0"/>
                <a:cs typeface="Times New Roman" charset="0"/>
              </a:rPr>
              <a:t>The process resolves any site suitability issues before companies commit funds to a project.</a:t>
            </a:r>
          </a:p>
          <a:p>
            <a:pPr>
              <a:lnSpc>
                <a:spcPct val="120000"/>
              </a:lnSpc>
            </a:pPr>
            <a:r>
              <a:rPr lang="en-US" sz="2400" dirty="0" smtClean="0">
                <a:latin typeface="Times New Roman" charset="0"/>
                <a:ea typeface="Times New Roman" charset="0"/>
                <a:cs typeface="Times New Roman" charset="0"/>
              </a:rPr>
              <a:t> Companies can “bank” sites approved by the NRC for up to 20 years and build when the time is right. </a:t>
            </a:r>
          </a:p>
          <a:p>
            <a:pPr>
              <a:lnSpc>
                <a:spcPct val="120000"/>
              </a:lnSpc>
            </a:pPr>
            <a:r>
              <a:rPr lang="en-US" sz="2400" dirty="0" smtClean="0">
                <a:latin typeface="Times New Roman" charset="0"/>
                <a:ea typeface="Times New Roman" charset="0"/>
                <a:cs typeface="Times New Roman" charset="0"/>
              </a:rPr>
              <a:t>ESP applications consist of three components: a site safety analysis, an environmental report and emergency planning information. Federal, state and local government officials and the public have opportunities to participate in each of these </a:t>
            </a:r>
          </a:p>
        </p:txBody>
      </p:sp>
    </p:spTree>
    <p:extLst>
      <p:ext uri="{BB962C8B-B14F-4D97-AF65-F5344CB8AC3E}">
        <p14:creationId xmlns:p14="http://schemas.microsoft.com/office/powerpoint/2010/main" val="124369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Combined License - Early site permit</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pPr>
              <a:lnSpc>
                <a:spcPct val="120000"/>
              </a:lnSpc>
            </a:pPr>
            <a:r>
              <a:rPr lang="en-US" sz="2400" dirty="0" smtClean="0">
                <a:latin typeface="Times New Roman" charset="0"/>
                <a:ea typeface="Times New Roman" charset="0"/>
                <a:cs typeface="Times New Roman" charset="0"/>
              </a:rPr>
              <a:t>An ESP review process that encompasses a range of reactor designs enables companies to select the best design when they proceed with a decision to build. </a:t>
            </a:r>
          </a:p>
          <a:p>
            <a:pPr>
              <a:lnSpc>
                <a:spcPct val="120000"/>
              </a:lnSpc>
            </a:pPr>
            <a:r>
              <a:rPr lang="en-US" sz="2400" dirty="0" smtClean="0">
                <a:latin typeface="Times New Roman" charset="0"/>
                <a:ea typeface="Times New Roman" charset="0"/>
                <a:cs typeface="Times New Roman" charset="0"/>
              </a:rPr>
              <a:t>Through the use of the “plant parameters envelope” concept, the NRC can assess the suitability of a site based on a generalized plant description that takes into account the characteristics of several designs</a:t>
            </a:r>
          </a:p>
          <a:p>
            <a:pPr>
              <a:lnSpc>
                <a:spcPct val="120000"/>
              </a:lnSpc>
            </a:pPr>
            <a:r>
              <a:rPr lang="en-US" sz="2400" dirty="0" smtClean="0">
                <a:latin typeface="Times New Roman" charset="0"/>
                <a:ea typeface="Times New Roman" charset="0"/>
                <a:cs typeface="Times New Roman" charset="0"/>
              </a:rPr>
              <a:t>It takes between 12 and 24 months to develop an ESP application, depending on whether it is a “greenfield” site or a site adjacent to an existing facility. Once the applicant submits the application, the process of NRC review and approval—including the public hearing—takes approximately 33 months. </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051051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Combined License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10 CFR Part 52 of NRC regulations provides for issuance of a combined construction permit and operating license, also known as a combined operating license (COL). </a:t>
            </a:r>
          </a:p>
          <a:p>
            <a:r>
              <a:rPr lang="en-US" dirty="0" smtClean="0">
                <a:latin typeface="Times New Roman" charset="0"/>
                <a:ea typeface="Times New Roman" charset="0"/>
                <a:cs typeface="Times New Roman" charset="0"/>
              </a:rPr>
              <a:t>A COL may reference a certified design, an ESP or both. </a:t>
            </a:r>
          </a:p>
          <a:p>
            <a:r>
              <a:rPr lang="en-US" dirty="0" smtClean="0">
                <a:latin typeface="Times New Roman" charset="0"/>
                <a:ea typeface="Times New Roman" charset="0"/>
                <a:cs typeface="Times New Roman" charset="0"/>
              </a:rPr>
              <a:t>This makes the process more effective and efficient by allowing the NRC review and a public COL hearing to focus on remaining issues related to plant ownership, design issues not resolved earlier, and organization and operational programs. </a:t>
            </a:r>
          </a:p>
          <a:p>
            <a:r>
              <a:rPr lang="en-US" dirty="0" smtClean="0">
                <a:latin typeface="Times New Roman" charset="0"/>
                <a:ea typeface="Times New Roman" charset="0"/>
                <a:cs typeface="Times New Roman" charset="0"/>
              </a:rPr>
              <a:t>Granting a COL signifies resolution of all safety issues associated with the plant.</a:t>
            </a:r>
          </a:p>
        </p:txBody>
      </p:sp>
    </p:spTree>
    <p:extLst>
      <p:ext uri="{BB962C8B-B14F-4D97-AF65-F5344CB8AC3E}">
        <p14:creationId xmlns:p14="http://schemas.microsoft.com/office/powerpoint/2010/main" val="53022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Industry-Led Licensing Modernization Project</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r>
              <a:rPr lang="en-US" sz="2200" dirty="0" smtClean="0">
                <a:latin typeface="Times New Roman" charset="0"/>
                <a:ea typeface="Times New Roman" charset="0"/>
                <a:cs typeface="Times New Roman" charset="0"/>
              </a:rPr>
              <a:t>The NRC historically only has capabilities to license large LWR designs but there are many efforts to expedite and improve the licensing process for advanced LWR and non-LWR designs</a:t>
            </a:r>
          </a:p>
          <a:p>
            <a:r>
              <a:rPr lang="en-US" sz="2200" dirty="0" smtClean="0">
                <a:latin typeface="Times New Roman" charset="0"/>
                <a:ea typeface="Times New Roman" charset="0"/>
                <a:cs typeface="Times New Roman" charset="0"/>
              </a:rPr>
              <a:t>The </a:t>
            </a:r>
            <a:r>
              <a:rPr lang="en-US" sz="2200" dirty="0">
                <a:latin typeface="Times New Roman" charset="0"/>
                <a:ea typeface="Times New Roman" charset="0"/>
                <a:cs typeface="Times New Roman" charset="0"/>
              </a:rPr>
              <a:t>NRC is supporting activities related to the Licensing Modernization Project (LMP) being led by Southern Company, coordinated by NEI, and cost-shared by DOE. </a:t>
            </a:r>
            <a:endParaRPr lang="en-US" sz="2200" dirty="0" smtClean="0">
              <a:latin typeface="Times New Roman" charset="0"/>
              <a:ea typeface="Times New Roman" charset="0"/>
              <a:cs typeface="Times New Roman" charset="0"/>
            </a:endParaRPr>
          </a:p>
          <a:p>
            <a:r>
              <a:rPr lang="en-US" sz="2200" dirty="0" smtClean="0">
                <a:latin typeface="Times New Roman" charset="0"/>
                <a:ea typeface="Times New Roman" charset="0"/>
                <a:cs typeface="Times New Roman" charset="0"/>
              </a:rPr>
              <a:t>The </a:t>
            </a:r>
            <a:r>
              <a:rPr lang="en-US" sz="2200" dirty="0">
                <a:latin typeface="Times New Roman" charset="0"/>
                <a:ea typeface="Times New Roman" charset="0"/>
                <a:cs typeface="Times New Roman" charset="0"/>
              </a:rPr>
              <a:t>LMP's objective is to develop technology-inclusive, risk-informed, and performance based regulatory guidance for licensing non-LWRs for NRC to review and potentially endorse.</a:t>
            </a:r>
          </a:p>
          <a:p>
            <a:r>
              <a:rPr lang="en-US" sz="2200" dirty="0">
                <a:latin typeface="Times New Roman" charset="0"/>
                <a:ea typeface="Times New Roman" charset="0"/>
                <a:cs typeface="Times New Roman" charset="0"/>
              </a:rPr>
              <a:t>The NRC is currently reviewing four LMP white papers: </a:t>
            </a:r>
            <a:endParaRPr lang="en-US" sz="2200" dirty="0" smtClean="0">
              <a:latin typeface="Times New Roman" charset="0"/>
              <a:ea typeface="Times New Roman" charset="0"/>
              <a:cs typeface="Times New Roman" charset="0"/>
            </a:endParaRPr>
          </a:p>
          <a:p>
            <a:pPr marL="914400" lvl="1" indent="-457200">
              <a:buFont typeface="+mj-lt"/>
              <a:buAutoNum type="arabicPeriod"/>
            </a:pPr>
            <a:r>
              <a:rPr lang="en-US" sz="2200" dirty="0" smtClean="0">
                <a:latin typeface="Times New Roman" charset="0"/>
                <a:ea typeface="Times New Roman" charset="0"/>
                <a:cs typeface="Times New Roman" charset="0"/>
              </a:rPr>
              <a:t>Selection </a:t>
            </a:r>
            <a:r>
              <a:rPr lang="en-US" sz="2200" dirty="0">
                <a:latin typeface="Times New Roman" charset="0"/>
                <a:ea typeface="Times New Roman" charset="0"/>
                <a:cs typeface="Times New Roman" charset="0"/>
              </a:rPr>
              <a:t>of Licensing Basis Events, Draft </a:t>
            </a:r>
            <a:r>
              <a:rPr lang="en-US" sz="2200" dirty="0" smtClean="0">
                <a:latin typeface="Times New Roman" charset="0"/>
                <a:ea typeface="Times New Roman" charset="0"/>
                <a:cs typeface="Times New Roman" charset="0"/>
              </a:rPr>
              <a:t>Report</a:t>
            </a:r>
          </a:p>
          <a:p>
            <a:pPr marL="914400" lvl="1" indent="-457200">
              <a:buFont typeface="+mj-lt"/>
              <a:buAutoNum type="arabicPeriod"/>
            </a:pPr>
            <a:r>
              <a:rPr lang="en-US" sz="2200" dirty="0" smtClean="0">
                <a:latin typeface="Times New Roman" charset="0"/>
                <a:ea typeface="Times New Roman" charset="0"/>
                <a:cs typeface="Times New Roman" charset="0"/>
              </a:rPr>
              <a:t>Probabilistic </a:t>
            </a:r>
            <a:r>
              <a:rPr lang="en-US" sz="2200" dirty="0">
                <a:latin typeface="Times New Roman" charset="0"/>
                <a:ea typeface="Times New Roman" charset="0"/>
                <a:cs typeface="Times New Roman" charset="0"/>
              </a:rPr>
              <a:t>Risk Assessment </a:t>
            </a:r>
            <a:r>
              <a:rPr lang="en-US" sz="2200" dirty="0" smtClean="0">
                <a:latin typeface="Times New Roman" charset="0"/>
                <a:ea typeface="Times New Roman" charset="0"/>
                <a:cs typeface="Times New Roman" charset="0"/>
              </a:rPr>
              <a:t>Approach</a:t>
            </a:r>
          </a:p>
          <a:p>
            <a:pPr marL="914400" lvl="1" indent="-457200">
              <a:buFont typeface="+mj-lt"/>
              <a:buAutoNum type="arabicPeriod"/>
            </a:pPr>
            <a:r>
              <a:rPr lang="en-US" sz="2200" dirty="0" smtClean="0">
                <a:latin typeface="Times New Roman" charset="0"/>
                <a:ea typeface="Times New Roman" charset="0"/>
                <a:cs typeface="Times New Roman" charset="0"/>
              </a:rPr>
              <a:t>Safety </a:t>
            </a:r>
            <a:r>
              <a:rPr lang="en-US" sz="2200" dirty="0">
                <a:latin typeface="Times New Roman" charset="0"/>
                <a:ea typeface="Times New Roman" charset="0"/>
                <a:cs typeface="Times New Roman" charset="0"/>
              </a:rPr>
              <a:t>Classification and Performance Criteria for Structures, Systems, and </a:t>
            </a:r>
            <a:r>
              <a:rPr lang="en-US" sz="2200" dirty="0" smtClean="0">
                <a:latin typeface="Times New Roman" charset="0"/>
                <a:ea typeface="Times New Roman" charset="0"/>
                <a:cs typeface="Times New Roman" charset="0"/>
              </a:rPr>
              <a:t>Components</a:t>
            </a:r>
          </a:p>
          <a:p>
            <a:pPr marL="914400" lvl="1" indent="-457200">
              <a:buFont typeface="+mj-lt"/>
              <a:buAutoNum type="arabicPeriod"/>
            </a:pPr>
            <a:r>
              <a:rPr lang="en-US" sz="2200" dirty="0" smtClean="0">
                <a:latin typeface="Times New Roman" charset="0"/>
                <a:ea typeface="Times New Roman" charset="0"/>
                <a:cs typeface="Times New Roman" charset="0"/>
              </a:rPr>
              <a:t>Risk-Informed </a:t>
            </a:r>
            <a:r>
              <a:rPr lang="en-US" sz="2200" dirty="0">
                <a:latin typeface="Times New Roman" charset="0"/>
                <a:ea typeface="Times New Roman" charset="0"/>
                <a:cs typeface="Times New Roman" charset="0"/>
              </a:rPr>
              <a:t>and Performance-Based Evaluation of Defense-in-Depth Adequacy.</a:t>
            </a:r>
          </a:p>
        </p:txBody>
      </p:sp>
    </p:spTree>
    <p:extLst>
      <p:ext uri="{BB962C8B-B14F-4D97-AF65-F5344CB8AC3E}">
        <p14:creationId xmlns:p14="http://schemas.microsoft.com/office/powerpoint/2010/main" val="96709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4580" y="0"/>
            <a:ext cx="3175000" cy="2527300"/>
          </a:xfrm>
          <a:prstGeom prst="rect">
            <a:avLst/>
          </a:prstGeom>
        </p:spPr>
      </p:pic>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History</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533405" y="1825625"/>
            <a:ext cx="10515600" cy="4351338"/>
          </a:xfrm>
        </p:spPr>
        <p:txBody>
          <a:bodyPr>
            <a:noAutofit/>
          </a:bodyPr>
          <a:lstStyle/>
          <a:p>
            <a:r>
              <a:rPr lang="en-US" sz="2400" dirty="0">
                <a:latin typeface="Times New Roman" charset="0"/>
                <a:ea typeface="Times New Roman" charset="0"/>
                <a:cs typeface="Times New Roman" charset="0"/>
              </a:rPr>
              <a:t>N</a:t>
            </a:r>
            <a:r>
              <a:rPr lang="en-US" sz="2400" dirty="0" smtClean="0">
                <a:latin typeface="Times New Roman" charset="0"/>
                <a:ea typeface="Times New Roman" charset="0"/>
                <a:cs typeface="Times New Roman" charset="0"/>
              </a:rPr>
              <a:t>uclear regulation was the responsibility of the Atomic Energy Commission (AEC), which Congress first established in the Atomic Energy Act of 1946</a:t>
            </a:r>
          </a:p>
          <a:p>
            <a:r>
              <a:rPr lang="en-US" sz="2400" dirty="0" smtClean="0">
                <a:latin typeface="Times New Roman" charset="0"/>
                <a:ea typeface="Times New Roman" charset="0"/>
                <a:cs typeface="Times New Roman" charset="0"/>
              </a:rPr>
              <a:t>Congress replaced that law with the Atomic Energy Act of 1954, which for the first time made the development of commercial nuclear power possible. </a:t>
            </a:r>
          </a:p>
          <a:p>
            <a:pPr lvl="1"/>
            <a:r>
              <a:rPr lang="en-US" dirty="0" smtClean="0">
                <a:latin typeface="Times New Roman" charset="0"/>
                <a:ea typeface="Times New Roman" charset="0"/>
                <a:cs typeface="Times New Roman" charset="0"/>
              </a:rPr>
              <a:t>The act assigned the AEC the functions of both encouraging the use of nuclear power and regulating its safety.</a:t>
            </a:r>
          </a:p>
          <a:p>
            <a:r>
              <a:rPr lang="en-US" sz="2400" dirty="0" smtClean="0">
                <a:latin typeface="Times New Roman" charset="0"/>
                <a:ea typeface="Times New Roman" charset="0"/>
                <a:cs typeface="Times New Roman" charset="0"/>
              </a:rPr>
              <a:t> The U.S. Nuclear Regulatory Commission (NRC) was created as an independent agency by Congress in 1974 to ensure the safe use of radioactive materials for beneficial civilian purposes while protecting people and the environment. </a:t>
            </a:r>
          </a:p>
          <a:p>
            <a:r>
              <a:rPr lang="en-US" sz="2400" dirty="0" smtClean="0">
                <a:latin typeface="Times New Roman" charset="0"/>
                <a:ea typeface="Times New Roman" charset="0"/>
                <a:cs typeface="Times New Roman" charset="0"/>
              </a:rPr>
              <a:t>The NRC regulates commercial nuclear power plants and other uses of nuclear materials, such as in nuclear medicine, through licensing, inspection and enforcement of its requirements.</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9321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Case Study: </a:t>
            </a:r>
            <a:r>
              <a:rPr lang="en-US" b="1" dirty="0" err="1" smtClean="0">
                <a:latin typeface="Times New Roman" charset="0"/>
                <a:ea typeface="Times New Roman" charset="0"/>
                <a:cs typeface="Times New Roman" charset="0"/>
              </a:rPr>
              <a:t>NuScale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200" y="1825625"/>
            <a:ext cx="6028765" cy="4351338"/>
          </a:xfrm>
        </p:spPr>
        <p:txBody>
          <a:bodyPr/>
          <a:lstStyle/>
          <a:p>
            <a:r>
              <a:rPr lang="en-US" dirty="0" smtClean="0">
                <a:latin typeface="Times New Roman" charset="0"/>
                <a:ea typeface="Times New Roman" charset="0"/>
                <a:cs typeface="Times New Roman" charset="0"/>
              </a:rPr>
              <a:t>Pioneer </a:t>
            </a:r>
            <a:r>
              <a:rPr lang="en-US" dirty="0">
                <a:latin typeface="Times New Roman" charset="0"/>
                <a:ea typeface="Times New Roman" charset="0"/>
                <a:cs typeface="Times New Roman" charset="0"/>
              </a:rPr>
              <a:t>in pre-application NRC engagement, having begun the process in July </a:t>
            </a:r>
            <a:r>
              <a:rPr lang="en-US" dirty="0" smtClean="0">
                <a:latin typeface="Times New Roman" charset="0"/>
                <a:ea typeface="Times New Roman" charset="0"/>
                <a:cs typeface="Times New Roman" charset="0"/>
              </a:rPr>
              <a:t>2008.</a:t>
            </a:r>
          </a:p>
          <a:p>
            <a:r>
              <a:rPr lang="en-US" dirty="0" err="1" smtClean="0">
                <a:latin typeface="Times New Roman" charset="0"/>
                <a:ea typeface="Times New Roman" charset="0"/>
                <a:cs typeface="Times New Roman" charset="0"/>
              </a:rPr>
              <a:t>NuScale</a:t>
            </a:r>
            <a:r>
              <a:rPr lang="en-US" dirty="0" smtClean="0">
                <a:latin typeface="Times New Roman" charset="0"/>
                <a:ea typeface="Times New Roman" charset="0"/>
                <a:cs typeface="Times New Roman" charset="0"/>
              </a:rPr>
              <a:t> </a:t>
            </a:r>
            <a:r>
              <a:rPr lang="en-US" dirty="0">
                <a:latin typeface="Times New Roman" charset="0"/>
                <a:ea typeface="Times New Roman" charset="0"/>
                <a:cs typeface="Times New Roman" charset="0"/>
              </a:rPr>
              <a:t>made over 80 presentations and submitted 15 topical reports to the NRC—engaging the NRC on topics such as safety analysis, nuclear fuel, test programs, seismic analysis, and control room staffing.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562" y="0"/>
            <a:ext cx="4763438" cy="6858000"/>
          </a:xfrm>
          <a:prstGeom prst="rect">
            <a:avLst/>
          </a:prstGeom>
        </p:spPr>
      </p:pic>
    </p:spTree>
    <p:extLst>
      <p:ext uri="{BB962C8B-B14F-4D97-AF65-F5344CB8AC3E}">
        <p14:creationId xmlns:p14="http://schemas.microsoft.com/office/powerpoint/2010/main" val="185887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Case Study: </a:t>
            </a:r>
            <a:r>
              <a:rPr lang="en-US" b="1" dirty="0" err="1" smtClean="0">
                <a:latin typeface="Times New Roman" charset="0"/>
                <a:ea typeface="Times New Roman" charset="0"/>
                <a:cs typeface="Times New Roman" charset="0"/>
              </a:rPr>
              <a:t>NuScale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a:latin typeface="Times New Roman" charset="0"/>
                <a:ea typeface="Times New Roman" charset="0"/>
                <a:cs typeface="Times New Roman" charset="0"/>
              </a:rPr>
              <a:t>On December 31</a:t>
            </a:r>
            <a:r>
              <a:rPr lang="en-US" baseline="30000" dirty="0">
                <a:latin typeface="Times New Roman" charset="0"/>
                <a:ea typeface="Times New Roman" charset="0"/>
                <a:cs typeface="Times New Roman" charset="0"/>
              </a:rPr>
              <a:t>st</a:t>
            </a:r>
            <a:r>
              <a:rPr lang="en-US" dirty="0">
                <a:latin typeface="Times New Roman" charset="0"/>
                <a:ea typeface="Times New Roman" charset="0"/>
                <a:cs typeface="Times New Roman" charset="0"/>
              </a:rPr>
              <a:t>, 2016, </a:t>
            </a:r>
            <a:r>
              <a:rPr lang="en-US" dirty="0" err="1">
                <a:latin typeface="Times New Roman" charset="0"/>
                <a:ea typeface="Times New Roman" charset="0"/>
                <a:cs typeface="Times New Roman" charset="0"/>
              </a:rPr>
              <a:t>NuScale</a:t>
            </a:r>
            <a:r>
              <a:rPr lang="en-US" dirty="0">
                <a:latin typeface="Times New Roman" charset="0"/>
                <a:ea typeface="Times New Roman" charset="0"/>
                <a:cs typeface="Times New Roman" charset="0"/>
              </a:rPr>
              <a:t> submitted the first ever Small Modular Reactor (SMR) Design Certification Application (DCA) to the </a:t>
            </a:r>
            <a:r>
              <a:rPr lang="en-US" dirty="0" smtClean="0">
                <a:latin typeface="Times New Roman" charset="0"/>
                <a:ea typeface="Times New Roman" charset="0"/>
                <a:cs typeface="Times New Roman" charset="0"/>
              </a:rPr>
              <a:t>NRC</a:t>
            </a:r>
          </a:p>
          <a:p>
            <a:r>
              <a:rPr lang="en-US" dirty="0" err="1">
                <a:latin typeface="Times New Roman" charset="0"/>
                <a:ea typeface="Times New Roman" charset="0"/>
                <a:cs typeface="Times New Roman" charset="0"/>
              </a:rPr>
              <a:t>NuScale’s</a:t>
            </a:r>
            <a:r>
              <a:rPr lang="en-US" dirty="0">
                <a:latin typeface="Times New Roman" charset="0"/>
                <a:ea typeface="Times New Roman" charset="0"/>
                <a:cs typeface="Times New Roman" charset="0"/>
              </a:rPr>
              <a:t> application consisted of 12,000 pages of technical </a:t>
            </a:r>
            <a:r>
              <a:rPr lang="en-US" dirty="0" smtClean="0">
                <a:latin typeface="Times New Roman" charset="0"/>
                <a:ea typeface="Times New Roman" charset="0"/>
                <a:cs typeface="Times New Roman" charset="0"/>
              </a:rPr>
              <a:t>information.</a:t>
            </a:r>
          </a:p>
          <a:p>
            <a:r>
              <a:rPr lang="en-US" dirty="0" smtClean="0">
                <a:latin typeface="Times New Roman" charset="0"/>
                <a:ea typeface="Times New Roman" charset="0"/>
                <a:cs typeface="Times New Roman" charset="0"/>
              </a:rPr>
              <a:t>The NRC </a:t>
            </a:r>
            <a:r>
              <a:rPr lang="en-US" dirty="0">
                <a:latin typeface="Times New Roman" charset="0"/>
                <a:ea typeface="Times New Roman" charset="0"/>
                <a:cs typeface="Times New Roman" charset="0"/>
              </a:rPr>
              <a:t>has targeted completing the certification process within 40 </a:t>
            </a:r>
            <a:r>
              <a:rPr lang="en-US" dirty="0" smtClean="0">
                <a:latin typeface="Times New Roman" charset="0"/>
                <a:ea typeface="Times New Roman" charset="0"/>
                <a:cs typeface="Times New Roman" charset="0"/>
              </a:rPr>
              <a:t>months.</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538500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Case Study: </a:t>
            </a:r>
            <a:r>
              <a:rPr lang="en-US" b="1" dirty="0" err="1" smtClean="0">
                <a:latin typeface="Times New Roman" charset="0"/>
                <a:ea typeface="Times New Roman" charset="0"/>
                <a:cs typeface="Times New Roman" charset="0"/>
              </a:rPr>
              <a:t>NuScale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Autofit/>
          </a:bodyPr>
          <a:lstStyle/>
          <a:p>
            <a:r>
              <a:rPr lang="en-US" sz="2400" dirty="0">
                <a:latin typeface="Times New Roman" charset="0"/>
                <a:ea typeface="Times New Roman" charset="0"/>
                <a:cs typeface="Times New Roman" charset="0"/>
              </a:rPr>
              <a:t>While the DCA review process is underway, </a:t>
            </a:r>
            <a:r>
              <a:rPr lang="en-US" sz="2400" dirty="0" err="1">
                <a:latin typeface="Times New Roman" charset="0"/>
                <a:ea typeface="Times New Roman" charset="0"/>
                <a:cs typeface="Times New Roman" charset="0"/>
              </a:rPr>
              <a:t>NuScale</a:t>
            </a:r>
            <a:r>
              <a:rPr lang="en-US" sz="2400" dirty="0">
                <a:latin typeface="Times New Roman" charset="0"/>
                <a:ea typeface="Times New Roman" charset="0"/>
                <a:cs typeface="Times New Roman" charset="0"/>
              </a:rPr>
              <a:t> expects one or more applicants to file a combined construction and operation license application (COLA) in 2019, allowing the DCA and COLA review processes to proceed on parallel paths. </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design ultimately certified by the NRC will be incorporated in each of the COL’s. </a:t>
            </a:r>
            <a:endParaRPr lang="en-US" sz="2400" dirty="0" smtClean="0">
              <a:latin typeface="Times New Roman" charset="0"/>
              <a:ea typeface="Times New Roman" charset="0"/>
              <a:cs typeface="Times New Roman" charset="0"/>
            </a:endParaRPr>
          </a:p>
          <a:p>
            <a:r>
              <a:rPr lang="en-US" sz="2400" dirty="0" smtClean="0">
                <a:latin typeface="Times New Roman" charset="0"/>
                <a:ea typeface="Times New Roman" charset="0"/>
                <a:cs typeface="Times New Roman" charset="0"/>
              </a:rPr>
              <a:t>Regulatory </a:t>
            </a:r>
            <a:r>
              <a:rPr lang="en-US" sz="2400" dirty="0">
                <a:latin typeface="Times New Roman" charset="0"/>
                <a:ea typeface="Times New Roman" charset="0"/>
                <a:cs typeface="Times New Roman" charset="0"/>
              </a:rPr>
              <a:t>procedures and timeline:</a:t>
            </a:r>
          </a:p>
          <a:p>
            <a:pPr lvl="1"/>
            <a:r>
              <a:rPr lang="en-US" dirty="0" smtClean="0">
                <a:latin typeface="Times New Roman" charset="0"/>
                <a:ea typeface="Times New Roman" charset="0"/>
                <a:cs typeface="Times New Roman" charset="0"/>
              </a:rPr>
              <a:t>Licensing</a:t>
            </a:r>
            <a:r>
              <a:rPr lang="en-US" dirty="0">
                <a:latin typeface="Times New Roman" charset="0"/>
                <a:ea typeface="Times New Roman" charset="0"/>
                <a:cs typeface="Times New Roman" charset="0"/>
              </a:rPr>
              <a:t> – NRC must issue an approved DCA and COL prior to construction. With the DCA submitted in December 2016, a submission of a COL Application by </a:t>
            </a:r>
            <a:r>
              <a:rPr lang="en-US" dirty="0" err="1">
                <a:latin typeface="Times New Roman" charset="0"/>
                <a:ea typeface="Times New Roman" charset="0"/>
                <a:cs typeface="Times New Roman" charset="0"/>
              </a:rPr>
              <a:t>NuScale’s</a:t>
            </a:r>
            <a:r>
              <a:rPr lang="en-US" dirty="0">
                <a:latin typeface="Times New Roman" charset="0"/>
                <a:ea typeface="Times New Roman" charset="0"/>
                <a:cs typeface="Times New Roman" charset="0"/>
              </a:rPr>
              <a:t> first customer(s) is expected in 2019.</a:t>
            </a:r>
          </a:p>
          <a:p>
            <a:pPr lvl="1"/>
            <a:r>
              <a:rPr lang="en-US" dirty="0">
                <a:latin typeface="Times New Roman" charset="0"/>
                <a:ea typeface="Times New Roman" charset="0"/>
                <a:cs typeface="Times New Roman" charset="0"/>
              </a:rPr>
              <a:t>Initial Operations - </a:t>
            </a:r>
            <a:r>
              <a:rPr lang="en-US" dirty="0" err="1">
                <a:latin typeface="Times New Roman" charset="0"/>
                <a:ea typeface="Times New Roman" charset="0"/>
                <a:cs typeface="Times New Roman" charset="0"/>
              </a:rPr>
              <a:t>NuScale</a:t>
            </a:r>
            <a:r>
              <a:rPr lang="en-US" dirty="0">
                <a:latin typeface="Times New Roman" charset="0"/>
                <a:ea typeface="Times New Roman" charset="0"/>
                <a:cs typeface="Times New Roman" charset="0"/>
              </a:rPr>
              <a:t> forecasts the first NPM will go into operation in 2026.</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2977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Questions?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775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Governance</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lstStyle/>
          <a:p>
            <a:r>
              <a:rPr lang="en-US" dirty="0" smtClean="0">
                <a:latin typeface="Times New Roman" charset="0"/>
                <a:ea typeface="Times New Roman" charset="0"/>
                <a:cs typeface="Times New Roman" charset="0"/>
              </a:rPr>
              <a:t>The NRC is headed by five Commissioners appointed by the President and confirmed by the Senate for five-year terms. One of them is designated by the President to be the Chairman and official spokesperson of the Commission.</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1290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77" y="339647"/>
            <a:ext cx="10515600" cy="1325563"/>
          </a:xfrm>
        </p:spPr>
        <p:txBody>
          <a:bodyPr/>
          <a:lstStyle/>
          <a:p>
            <a:r>
              <a:rPr lang="en-US" b="1" dirty="0" smtClean="0">
                <a:latin typeface="Times New Roman" charset="0"/>
                <a:ea typeface="Times New Roman" charset="0"/>
                <a:cs typeface="Times New Roman" charset="0"/>
              </a:rPr>
              <a:t>Oversight</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637477" y="1665210"/>
            <a:ext cx="10515600" cy="5538478"/>
          </a:xfrm>
        </p:spPr>
        <p:txBody>
          <a:bodyPr>
            <a:normAutofit/>
          </a:bodyPr>
          <a:lstStyle/>
          <a:p>
            <a:r>
              <a:rPr lang="en-US" sz="2400" dirty="0" smtClean="0">
                <a:latin typeface="Times New Roman" charset="0"/>
                <a:ea typeface="Times New Roman" charset="0"/>
                <a:cs typeface="Times New Roman" charset="0"/>
              </a:rPr>
              <a:t>Oversees 99 commercial nuclear power reactors </a:t>
            </a:r>
            <a:r>
              <a:rPr lang="en-US" sz="2400" dirty="0">
                <a:latin typeface="Times New Roman" charset="0"/>
                <a:ea typeface="Times New Roman" charset="0"/>
                <a:cs typeface="Times New Roman" charset="0"/>
              </a:rPr>
              <a:t>and 36 </a:t>
            </a:r>
            <a:r>
              <a:rPr lang="en-US" sz="2400" dirty="0" smtClean="0">
                <a:latin typeface="Times New Roman" charset="0"/>
                <a:ea typeface="Times New Roman" charset="0"/>
                <a:cs typeface="Times New Roman" charset="0"/>
              </a:rPr>
              <a:t>research and test reactors in the US. </a:t>
            </a:r>
          </a:p>
          <a:p>
            <a:r>
              <a:rPr lang="en-US" sz="2400" dirty="0" smtClean="0">
                <a:latin typeface="Times New Roman" charset="0"/>
                <a:ea typeface="Times New Roman" charset="0"/>
                <a:cs typeface="Times New Roman" charset="0"/>
              </a:rPr>
              <a:t>Oversight </a:t>
            </a:r>
            <a:r>
              <a:rPr lang="en-US" sz="2400" dirty="0">
                <a:latin typeface="Times New Roman" charset="0"/>
                <a:ea typeface="Times New Roman" charset="0"/>
                <a:cs typeface="Times New Roman" charset="0"/>
              </a:rPr>
              <a:t>is done on several levels. For example:</a:t>
            </a:r>
          </a:p>
          <a:p>
            <a:pPr lvl="1"/>
            <a:r>
              <a:rPr lang="en-US" dirty="0">
                <a:latin typeface="Times New Roman" charset="0"/>
                <a:ea typeface="Times New Roman" charset="0"/>
                <a:cs typeface="Times New Roman" charset="0"/>
              </a:rPr>
              <a:t>Each power-producing reactor site has resident inspectors, who monitor </a:t>
            </a:r>
            <a:r>
              <a:rPr lang="en-US" dirty="0" smtClean="0">
                <a:latin typeface="Times New Roman" charset="0"/>
                <a:ea typeface="Times New Roman" charset="0"/>
                <a:cs typeface="Times New Roman" charset="0"/>
              </a:rPr>
              <a:t>operations</a:t>
            </a:r>
            <a:r>
              <a:rPr lang="en-US" dirty="0">
                <a:latin typeface="Times New Roman" charset="0"/>
                <a:ea typeface="Times New Roman" charset="0"/>
                <a:cs typeface="Times New Roman" charset="0"/>
              </a:rPr>
              <a:t>.</a:t>
            </a:r>
          </a:p>
          <a:p>
            <a:pPr lvl="1"/>
            <a:r>
              <a:rPr lang="en-US" dirty="0">
                <a:latin typeface="Times New Roman" charset="0"/>
                <a:ea typeface="Times New Roman" charset="0"/>
                <a:cs typeface="Times New Roman" charset="0"/>
              </a:rPr>
              <a:t>Numerous special inspection teams, with many different specialties, routinely conduct inspections at each site</a:t>
            </a:r>
            <a:r>
              <a:rPr lang="en-US" dirty="0" smtClean="0">
                <a:latin typeface="Times New Roman" charset="0"/>
                <a:ea typeface="Times New Roman" charset="0"/>
                <a:cs typeface="Times New Roman" charset="0"/>
              </a:rPr>
              <a:t>.</a:t>
            </a:r>
          </a:p>
          <a:p>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6208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Regulations</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sz="2400" dirty="0" smtClean="0">
                <a:latin typeface="Times New Roman" charset="0"/>
                <a:ea typeface="Times New Roman" charset="0"/>
                <a:cs typeface="Times New Roman" charset="0"/>
              </a:rPr>
              <a:t>NRC regulates reactor operations through a combination of: </a:t>
            </a:r>
          </a:p>
          <a:p>
            <a:pPr lvl="1"/>
            <a:r>
              <a:rPr lang="en-US" dirty="0" smtClean="0">
                <a:latin typeface="Times New Roman" charset="0"/>
                <a:ea typeface="Times New Roman" charset="0"/>
                <a:cs typeface="Times New Roman" charset="0"/>
              </a:rPr>
              <a:t>regulatory requirements</a:t>
            </a:r>
          </a:p>
          <a:p>
            <a:pPr lvl="1"/>
            <a:r>
              <a:rPr lang="en-US" dirty="0" smtClean="0">
                <a:latin typeface="Times New Roman" charset="0"/>
                <a:ea typeface="Times New Roman" charset="0"/>
                <a:cs typeface="Times New Roman" charset="0"/>
              </a:rPr>
              <a:t>licensing</a:t>
            </a:r>
          </a:p>
          <a:p>
            <a:pPr lvl="1"/>
            <a:r>
              <a:rPr lang="en-US" dirty="0" smtClean="0">
                <a:latin typeface="Times New Roman" charset="0"/>
                <a:ea typeface="Times New Roman" charset="0"/>
                <a:cs typeface="Times New Roman" charset="0"/>
              </a:rPr>
              <a:t>safety oversight, including inspection, assessment of performance and enforcement</a:t>
            </a:r>
          </a:p>
          <a:p>
            <a:pPr lvl="1"/>
            <a:r>
              <a:rPr lang="en-US" dirty="0" smtClean="0">
                <a:latin typeface="Times New Roman" charset="0"/>
                <a:ea typeface="Times New Roman" charset="0"/>
                <a:cs typeface="Times New Roman" charset="0"/>
              </a:rPr>
              <a:t>operational experience evaluation</a:t>
            </a:r>
          </a:p>
          <a:p>
            <a:pPr lvl="1"/>
            <a:r>
              <a:rPr lang="en-US" dirty="0" smtClean="0">
                <a:latin typeface="Times New Roman" charset="0"/>
                <a:ea typeface="Times New Roman" charset="0"/>
                <a:cs typeface="Times New Roman" charset="0"/>
              </a:rPr>
              <a:t>regulatory support activities</a:t>
            </a:r>
          </a:p>
          <a:p>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9500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Licensing</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a:bodyPr>
          <a:lstStyle/>
          <a:p>
            <a:r>
              <a:rPr lang="en-US" dirty="0">
                <a:latin typeface="Times New Roman" charset="0"/>
                <a:ea typeface="Times New Roman" charset="0"/>
                <a:cs typeface="Times New Roman" charset="0"/>
              </a:rPr>
              <a:t>R</a:t>
            </a:r>
            <a:r>
              <a:rPr lang="en-US" dirty="0" smtClean="0">
                <a:latin typeface="Times New Roman" charset="0"/>
                <a:ea typeface="Times New Roman" charset="0"/>
                <a:cs typeface="Times New Roman" charset="0"/>
              </a:rPr>
              <a:t>eview </a:t>
            </a:r>
            <a:r>
              <a:rPr lang="en-US" dirty="0">
                <a:latin typeface="Times New Roman" charset="0"/>
                <a:ea typeface="Times New Roman" charset="0"/>
                <a:cs typeface="Times New Roman" charset="0"/>
              </a:rPr>
              <a:t>of detailed engineering, safety and environmental information as well as extended public hearings for any changes or new proposals</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In </a:t>
            </a:r>
            <a:r>
              <a:rPr lang="en-US" dirty="0">
                <a:latin typeface="Times New Roman" charset="0"/>
                <a:ea typeface="Times New Roman" charset="0"/>
                <a:cs typeface="Times New Roman" charset="0"/>
              </a:rPr>
              <a:t>recent years, the NRC has made an effort to expedite its procedures while still adhering to a strict regulatory framework</a:t>
            </a:r>
            <a:r>
              <a:rPr lang="en-US" dirty="0" smtClean="0">
                <a:latin typeface="Times New Roman" charset="0"/>
                <a:ea typeface="Times New Roman" charset="0"/>
                <a:cs typeface="Times New Roman" charset="0"/>
              </a:rPr>
              <a:t>.</a:t>
            </a:r>
          </a:p>
          <a:p>
            <a:r>
              <a:rPr lang="en-US" dirty="0" smtClean="0">
                <a:latin typeface="Times New Roman" charset="0"/>
                <a:ea typeface="Times New Roman" charset="0"/>
                <a:cs typeface="Times New Roman" charset="0"/>
              </a:rPr>
              <a:t> NRC is currently looking into licensing non-LWR reactors</a:t>
            </a:r>
          </a:p>
          <a:p>
            <a:r>
              <a:rPr lang="en-US" dirty="0" smtClean="0">
                <a:latin typeface="Times New Roman" charset="0"/>
                <a:ea typeface="Times New Roman" charset="0"/>
                <a:cs typeface="Times New Roman" charset="0"/>
              </a:rPr>
              <a:t>There are two methods by which a company may license their reactor: two-step licensing route or combined license route</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4495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Two-Step Licensing Process (10 CFR Part 50)</a:t>
            </a:r>
          </a:p>
        </p:txBody>
      </p:sp>
      <p:sp>
        <p:nvSpPr>
          <p:cNvPr id="3" name="Content Placeholder 2"/>
          <p:cNvSpPr>
            <a:spLocks noGrp="1"/>
          </p:cNvSpPr>
          <p:nvPr>
            <p:ph idx="1"/>
          </p:nvPr>
        </p:nvSpPr>
        <p:spPr/>
        <p:txBody>
          <a:bodyPr>
            <a:noAutofit/>
          </a:bodyPr>
          <a:lstStyle/>
          <a:p>
            <a:r>
              <a:rPr lang="en-US" sz="2400" dirty="0" smtClean="0">
                <a:latin typeface="Times New Roman" charset="0"/>
                <a:ea typeface="Times New Roman" charset="0"/>
                <a:cs typeface="Times New Roman" charset="0"/>
              </a:rPr>
              <a:t>Applicant </a:t>
            </a:r>
            <a:r>
              <a:rPr lang="en-US" sz="2400" dirty="0">
                <a:latin typeface="Times New Roman" charset="0"/>
                <a:ea typeface="Times New Roman" charset="0"/>
                <a:cs typeface="Times New Roman" charset="0"/>
              </a:rPr>
              <a:t>must submit a Safety Analysis Report. </a:t>
            </a:r>
            <a:r>
              <a:rPr lang="en-US" sz="2400" dirty="0" smtClean="0">
                <a:latin typeface="Times New Roman" charset="0"/>
                <a:ea typeface="Times New Roman" charset="0"/>
                <a:cs typeface="Times New Roman" charset="0"/>
              </a:rPr>
              <a:t>The </a:t>
            </a:r>
            <a:r>
              <a:rPr lang="en-US" sz="2400" dirty="0">
                <a:latin typeface="Times New Roman" charset="0"/>
                <a:ea typeface="Times New Roman" charset="0"/>
                <a:cs typeface="Times New Roman" charset="0"/>
              </a:rPr>
              <a:t>NRC staff then reviews the application to determine whether the plant design meets all applicable regulations (10 CFR Parts 20, 50, 73, and 100</a:t>
            </a:r>
            <a:r>
              <a:rPr lang="en-US" sz="2400" dirty="0" smtClean="0">
                <a:latin typeface="Times New Roman" charset="0"/>
                <a:ea typeface="Times New Roman" charset="0"/>
                <a:cs typeface="Times New Roman" charset="0"/>
              </a:rPr>
              <a:t>).</a:t>
            </a:r>
          </a:p>
          <a:p>
            <a:r>
              <a:rPr lang="en-US" sz="2400" dirty="0">
                <a:latin typeface="Times New Roman" charset="0"/>
                <a:ea typeface="Times New Roman" charset="0"/>
                <a:cs typeface="Times New Roman" charset="0"/>
              </a:rPr>
              <a:t>When the NRC completes its review, it prepares a Safety Evaluation Report summarizing the anticipated effect of the proposed facility on public health and safety</a:t>
            </a:r>
            <a:r>
              <a:rPr lang="en-US" sz="2400" dirty="0" smtClean="0">
                <a:latin typeface="Times New Roman" charset="0"/>
                <a:ea typeface="Times New Roman" charset="0"/>
                <a:cs typeface="Times New Roman" charset="0"/>
              </a:rPr>
              <a:t>.</a:t>
            </a:r>
          </a:p>
          <a:p>
            <a:r>
              <a:rPr lang="en-US" sz="2400" dirty="0">
                <a:latin typeface="Times New Roman" charset="0"/>
                <a:ea typeface="Times New Roman" charset="0"/>
                <a:cs typeface="Times New Roman" charset="0"/>
              </a:rPr>
              <a:t>Advisory Committee on Reactor Safeguards (ACRS), an independent group that provides advice on reactor safety to the five-member Commission, reviews each application to construct or operate a nuclear power </a:t>
            </a:r>
            <a:r>
              <a:rPr lang="en-US" sz="2400" dirty="0" smtClean="0">
                <a:latin typeface="Times New Roman" charset="0"/>
                <a:ea typeface="Times New Roman" charset="0"/>
                <a:cs typeface="Times New Roman" charset="0"/>
              </a:rPr>
              <a:t>plant and once ACRS </a:t>
            </a:r>
            <a:r>
              <a:rPr lang="en-US" sz="2400" dirty="0">
                <a:latin typeface="Times New Roman" charset="0"/>
                <a:ea typeface="Times New Roman" charset="0"/>
                <a:cs typeface="Times New Roman" charset="0"/>
              </a:rPr>
              <a:t>has completed its review, it submits the results in a report to the Commission via a letter to the Chairman of the NRC</a:t>
            </a:r>
            <a:r>
              <a:rPr lang="en-US" sz="2400" dirty="0" smtClean="0">
                <a:latin typeface="Times New Roman" charset="0"/>
                <a:ea typeface="Times New Roman" charset="0"/>
                <a:cs typeface="Times New Roman" charset="0"/>
              </a:rPr>
              <a:t>.</a:t>
            </a:r>
          </a:p>
        </p:txBody>
      </p:sp>
    </p:spTree>
    <p:extLst>
      <p:ext uri="{BB962C8B-B14F-4D97-AF65-F5344CB8AC3E}">
        <p14:creationId xmlns:p14="http://schemas.microsoft.com/office/powerpoint/2010/main" val="164686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charset="0"/>
                <a:ea typeface="Times New Roman" charset="0"/>
                <a:cs typeface="Times New Roman" charset="0"/>
              </a:rPr>
              <a:t>Two Step Licensing</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charset="0"/>
                <a:ea typeface="Times New Roman" charset="0"/>
                <a:cs typeface="Times New Roman" charset="0"/>
              </a:rPr>
              <a:t>NRC staff also performs an environmental review to evaluate the potential environmental impacts and benefits of the proposed plant.</a:t>
            </a:r>
          </a:p>
          <a:p>
            <a:r>
              <a:rPr lang="en-US" dirty="0">
                <a:latin typeface="Times New Roman" charset="0"/>
                <a:ea typeface="Times New Roman" charset="0"/>
                <a:cs typeface="Times New Roman" charset="0"/>
              </a:rPr>
              <a:t>A</a:t>
            </a:r>
            <a:r>
              <a:rPr lang="en-US" dirty="0" smtClean="0">
                <a:latin typeface="Times New Roman" charset="0"/>
                <a:ea typeface="Times New Roman" charset="0"/>
                <a:cs typeface="Times New Roman" charset="0"/>
              </a:rPr>
              <a:t> public hearing be held before a construction permit is issued for a nuclear power plant. The public hearing is conducted by a three-member Atomic Safety and Licensing Board. </a:t>
            </a:r>
          </a:p>
          <a:p>
            <a:r>
              <a:rPr lang="en-US" dirty="0" smtClean="0">
                <a:latin typeface="Times New Roman" charset="0"/>
                <a:ea typeface="Times New Roman" charset="0"/>
                <a:cs typeface="Times New Roman" charset="0"/>
              </a:rPr>
              <a:t>By the time the construction permit is issued, the applicant must have submitted a Final Safety Analysis Report to support its application for an operating license. This report describes the final design of the facility as well as its operational and emergency procedures. </a:t>
            </a:r>
          </a:p>
          <a:p>
            <a:r>
              <a:rPr lang="en-US" dirty="0" smtClean="0">
                <a:latin typeface="Times New Roman" charset="0"/>
                <a:ea typeface="Times New Roman" charset="0"/>
                <a:cs typeface="Times New Roman" charset="0"/>
              </a:rPr>
              <a:t>The NRC prepares a Final Safety Evaluation report for the operating license, and the ACRS makes an independent evaluation and presents its advice to the Commission.</a:t>
            </a:r>
          </a:p>
          <a:p>
            <a:endParaRPr lang="en-US" dirty="0"/>
          </a:p>
        </p:txBody>
      </p:sp>
    </p:spTree>
    <p:extLst>
      <p:ext uri="{BB962C8B-B14F-4D97-AF65-F5344CB8AC3E}">
        <p14:creationId xmlns:p14="http://schemas.microsoft.com/office/powerpoint/2010/main" val="1512707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charset="0"/>
                <a:ea typeface="Times New Roman" charset="0"/>
                <a:cs typeface="Times New Roman" charset="0"/>
              </a:rPr>
              <a:t>L</a:t>
            </a:r>
            <a:r>
              <a:rPr lang="en-US" b="1" dirty="0" smtClean="0">
                <a:latin typeface="Times New Roman" charset="0"/>
                <a:ea typeface="Times New Roman" charset="0"/>
                <a:cs typeface="Times New Roman" charset="0"/>
              </a:rPr>
              <a:t>icensing</a:t>
            </a:r>
            <a:endParaRPr lang="en-US" b="1" dirty="0">
              <a:latin typeface="Times New Roman" charset="0"/>
              <a:ea typeface="Times New Roman" charset="0"/>
              <a:cs typeface="Times New Roman" charset="0"/>
            </a:endParaRPr>
          </a:p>
        </p:txBody>
      </p:sp>
      <p:sp>
        <p:nvSpPr>
          <p:cNvPr id="3" name="Content Placeholder 2"/>
          <p:cNvSpPr>
            <a:spLocks noGrp="1"/>
          </p:cNvSpPr>
          <p:nvPr>
            <p:ph idx="1"/>
          </p:nvPr>
        </p:nvSpPr>
        <p:spPr/>
        <p:txBody>
          <a:bodyPr>
            <a:normAutofit lnSpcReduction="10000"/>
          </a:bodyPr>
          <a:lstStyle/>
          <a:p>
            <a:r>
              <a:rPr lang="en-US" dirty="0">
                <a:latin typeface="Times New Roman" charset="0"/>
                <a:ea typeface="Times New Roman" charset="0"/>
                <a:cs typeface="Times New Roman" charset="0"/>
              </a:rPr>
              <a:t>I</a:t>
            </a:r>
            <a:r>
              <a:rPr lang="en-US" dirty="0" smtClean="0">
                <a:latin typeface="Times New Roman" charset="0"/>
                <a:ea typeface="Times New Roman" charset="0"/>
                <a:cs typeface="Times New Roman" charset="0"/>
              </a:rPr>
              <a:t>n </a:t>
            </a:r>
            <a:r>
              <a:rPr lang="en-US" dirty="0">
                <a:latin typeface="Times New Roman" charset="0"/>
                <a:ea typeface="Times New Roman" charset="0"/>
                <a:cs typeface="Times New Roman" charset="0"/>
              </a:rPr>
              <a:t>1989 the NRC established alternative licensing processes in 10 CFR Part 52 that included a combined license. This process combines a construction permit and an operating license with conditions for plant operation.</a:t>
            </a:r>
          </a:p>
          <a:p>
            <a:r>
              <a:rPr lang="en-US" dirty="0">
                <a:latin typeface="Times New Roman" charset="0"/>
                <a:ea typeface="Times New Roman" charset="0"/>
                <a:cs typeface="Times New Roman" charset="0"/>
              </a:rPr>
              <a:t>Other licensing options under Part 52 include Early Site Permits that allow an applicant to obtain approval for a reactor site without specifying the design of the reactor(s) that could be built there, and certified standard plant designs which can be used as pre-approved designs.</a:t>
            </a:r>
          </a:p>
          <a:p>
            <a:r>
              <a:rPr lang="en-US" dirty="0">
                <a:latin typeface="Times New Roman" charset="0"/>
                <a:ea typeface="Times New Roman" charset="0"/>
                <a:cs typeface="Times New Roman" charset="0"/>
              </a:rPr>
              <a:t>In either process, NRC approval is necessary before a nuclear power plant can be built and operated. </a:t>
            </a:r>
          </a:p>
        </p:txBody>
      </p:sp>
    </p:spTree>
    <p:extLst>
      <p:ext uri="{BB962C8B-B14F-4D97-AF65-F5344CB8AC3E}">
        <p14:creationId xmlns:p14="http://schemas.microsoft.com/office/powerpoint/2010/main" val="687500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2434</Words>
  <Application>Microsoft Macintosh PowerPoint</Application>
  <PresentationFormat>Widescreen</PresentationFormat>
  <Paragraphs>141</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Calibri Light</vt:lpstr>
      <vt:lpstr>Times New Roman</vt:lpstr>
      <vt:lpstr>Arial</vt:lpstr>
      <vt:lpstr>Office Theme</vt:lpstr>
      <vt:lpstr>Nuclear Regulatory Commission</vt:lpstr>
      <vt:lpstr>History</vt:lpstr>
      <vt:lpstr>Governance</vt:lpstr>
      <vt:lpstr>Oversight</vt:lpstr>
      <vt:lpstr>Regulations</vt:lpstr>
      <vt:lpstr>Licensing</vt:lpstr>
      <vt:lpstr>Two-Step Licensing Process (10 CFR Part 50)</vt:lpstr>
      <vt:lpstr>Two Step Licensing</vt:lpstr>
      <vt:lpstr>Licensing</vt:lpstr>
      <vt:lpstr>Combined License (10 CFR Part 52) </vt:lpstr>
      <vt:lpstr>Combined License - Design certification</vt:lpstr>
      <vt:lpstr>Combined License - Design certification</vt:lpstr>
      <vt:lpstr>Design Certification Benefits</vt:lpstr>
      <vt:lpstr>NRC has issued the following design certifications</vt:lpstr>
      <vt:lpstr>NRC has received the following Design Certification Applications</vt:lpstr>
      <vt:lpstr>Combined License - Early site permit</vt:lpstr>
      <vt:lpstr>Combined License - Early site permit</vt:lpstr>
      <vt:lpstr>Combined License</vt:lpstr>
      <vt:lpstr>Industry-Led Licensing Modernization Project</vt:lpstr>
      <vt:lpstr>Case Study: NuScale</vt:lpstr>
      <vt:lpstr>Case Study: NuScale</vt:lpstr>
      <vt:lpstr>Case Study: NuScale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Regulatory Commission</dc:title>
  <dc:creator>Theresa Green</dc:creator>
  <cp:lastModifiedBy>Theresa Green</cp:lastModifiedBy>
  <cp:revision>13</cp:revision>
  <dcterms:created xsi:type="dcterms:W3CDTF">2018-02-19T18:13:02Z</dcterms:created>
  <dcterms:modified xsi:type="dcterms:W3CDTF">2018-02-20T02:32:28Z</dcterms:modified>
</cp:coreProperties>
</file>