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8" r:id="rId3"/>
    <p:sldId id="262" r:id="rId4"/>
    <p:sldId id="263" r:id="rId5"/>
    <p:sldId id="259" r:id="rId6"/>
    <p:sldId id="260" r:id="rId7"/>
    <p:sldId id="265" r:id="rId8"/>
    <p:sldId id="267" r:id="rId9"/>
    <p:sldId id="266" r:id="rId10"/>
    <p:sldId id="261" r:id="rId11"/>
    <p:sldId id="264" r:id="rId12"/>
    <p:sldId id="269"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initials="A" lastIdx="1" clrIdx="0">
    <p:extLst>
      <p:ext uri="{19B8F6BF-5375-455C-9EA6-DF929625EA0E}">
        <p15:presenceInfo xmlns:p15="http://schemas.microsoft.com/office/powerpoint/2012/main" userId="Alex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422" autoAdjust="0"/>
  </p:normalViewPr>
  <p:slideViewPr>
    <p:cSldViewPr snapToGrid="0">
      <p:cViewPr>
        <p:scale>
          <a:sx n="70" d="100"/>
          <a:sy n="70" d="100"/>
        </p:scale>
        <p:origin x="1116" y="750"/>
      </p:cViewPr>
      <p:guideLst/>
    </p:cSldViewPr>
  </p:slideViewPr>
  <p:notesTextViewPr>
    <p:cViewPr>
      <p:scale>
        <a:sx n="1" d="1"/>
        <a:sy n="1" d="1"/>
      </p:scale>
      <p:origin x="0" y="0"/>
    </p:cViewPr>
  </p:notesTextViewPr>
  <p:notesViewPr>
    <p:cSldViewPr snapToGrid="0">
      <p:cViewPr varScale="1">
        <p:scale>
          <a:sx n="84" d="100"/>
          <a:sy n="84" d="100"/>
        </p:scale>
        <p:origin x="276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AC6B7D-D7F8-4C72-B6D6-278661398C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650F26B-45CB-4C68-A1BC-FA7CB07836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AD9827-B996-47B9-83C0-F9C86DE09F2E}" type="datetimeFigureOut">
              <a:rPr lang="en-US" smtClean="0"/>
              <a:t>4/6/2018</a:t>
            </a:fld>
            <a:endParaRPr lang="en-US"/>
          </a:p>
        </p:txBody>
      </p:sp>
      <p:sp>
        <p:nvSpPr>
          <p:cNvPr id="4" name="Footer Placeholder 3">
            <a:extLst>
              <a:ext uri="{FF2B5EF4-FFF2-40B4-BE49-F238E27FC236}">
                <a16:creationId xmlns:a16="http://schemas.microsoft.com/office/drawing/2014/main" id="{4CC559FC-1429-41A5-9886-F50A070E23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E269E6F-DB38-48C8-8854-0D597687FD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C7350A-7740-49A3-AB3B-6B7DE95ABA92}" type="slidenum">
              <a:rPr lang="en-US" smtClean="0"/>
              <a:t>‹#›</a:t>
            </a:fld>
            <a:endParaRPr lang="en-US"/>
          </a:p>
        </p:txBody>
      </p:sp>
    </p:spTree>
    <p:extLst>
      <p:ext uri="{BB962C8B-B14F-4D97-AF65-F5344CB8AC3E}">
        <p14:creationId xmlns:p14="http://schemas.microsoft.com/office/powerpoint/2010/main" val="2994308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36BE35-4343-4C27-87D8-AFEA3A73A174}" type="datetimeFigureOut">
              <a:rPr lang="en-US" smtClean="0"/>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693FF-C570-4FF6-9A25-5C31294AF0E0}" type="slidenum">
              <a:rPr lang="en-US" smtClean="0"/>
              <a:t>‹#›</a:t>
            </a:fld>
            <a:endParaRPr lang="en-US"/>
          </a:p>
        </p:txBody>
      </p:sp>
    </p:spTree>
    <p:extLst>
      <p:ext uri="{BB962C8B-B14F-4D97-AF65-F5344CB8AC3E}">
        <p14:creationId xmlns:p14="http://schemas.microsoft.com/office/powerpoint/2010/main" val="4057148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U-233 is bred from neutron irradiation of Thorium. U-233 is fissile, similar utility to Pu-239 in nuclear weapons.</a:t>
            </a:r>
          </a:p>
        </p:txBody>
      </p:sp>
      <p:sp>
        <p:nvSpPr>
          <p:cNvPr id="4" name="Slide Number Placeholder 3"/>
          <p:cNvSpPr>
            <a:spLocks noGrp="1"/>
          </p:cNvSpPr>
          <p:nvPr>
            <p:ph type="sldNum" sz="quarter" idx="10"/>
          </p:nvPr>
        </p:nvSpPr>
        <p:spPr/>
        <p:txBody>
          <a:bodyPr/>
          <a:lstStyle/>
          <a:p>
            <a:fld id="{920693FF-C570-4FF6-9A25-5C31294AF0E0}" type="slidenum">
              <a:rPr lang="en-US" smtClean="0"/>
              <a:t>4</a:t>
            </a:fld>
            <a:endParaRPr lang="en-US"/>
          </a:p>
        </p:txBody>
      </p:sp>
    </p:spTree>
    <p:extLst>
      <p:ext uri="{BB962C8B-B14F-4D97-AF65-F5344CB8AC3E}">
        <p14:creationId xmlns:p14="http://schemas.microsoft.com/office/powerpoint/2010/main" val="2588602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22F0-A26F-42A4-BFB2-298A92D4DC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B216CC-65D5-41E8-903E-B6DF961588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FC3280-95C6-4916-BFB5-B6769BE33D85}"/>
              </a:ext>
            </a:extLst>
          </p:cNvPr>
          <p:cNvSpPr>
            <a:spLocks noGrp="1"/>
          </p:cNvSpPr>
          <p:nvPr>
            <p:ph type="dt" sz="half" idx="10"/>
          </p:nvPr>
        </p:nvSpPr>
        <p:spPr/>
        <p:txBody>
          <a:bodyPr/>
          <a:lstStyle/>
          <a:p>
            <a:fld id="{DC9DCA59-045D-4D94-8982-566EF7C58674}" type="datetimeFigureOut">
              <a:rPr lang="en-US" smtClean="0"/>
              <a:t>4/5/2018</a:t>
            </a:fld>
            <a:endParaRPr lang="en-US"/>
          </a:p>
        </p:txBody>
      </p:sp>
      <p:sp>
        <p:nvSpPr>
          <p:cNvPr id="5" name="Footer Placeholder 4">
            <a:extLst>
              <a:ext uri="{FF2B5EF4-FFF2-40B4-BE49-F238E27FC236}">
                <a16:creationId xmlns:a16="http://schemas.microsoft.com/office/drawing/2014/main" id="{6C1EFD24-FE51-4E75-B939-D2BB244CF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BD206-9E6E-4C77-8F90-03EAEE931D1C}"/>
              </a:ext>
            </a:extLst>
          </p:cNvPr>
          <p:cNvSpPr>
            <a:spLocks noGrp="1"/>
          </p:cNvSpPr>
          <p:nvPr>
            <p:ph type="sldNum" sz="quarter" idx="12"/>
          </p:nvPr>
        </p:nvSpPr>
        <p:spPr/>
        <p:txBody>
          <a:bodyPr/>
          <a:lstStyle/>
          <a:p>
            <a:fld id="{9D1EC020-3684-405F-9AD2-245003EF0B2C}" type="slidenum">
              <a:rPr lang="en-US" smtClean="0"/>
              <a:t>‹#›</a:t>
            </a:fld>
            <a:endParaRPr lang="en-US"/>
          </a:p>
        </p:txBody>
      </p:sp>
    </p:spTree>
    <p:extLst>
      <p:ext uri="{BB962C8B-B14F-4D97-AF65-F5344CB8AC3E}">
        <p14:creationId xmlns:p14="http://schemas.microsoft.com/office/powerpoint/2010/main" val="796464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2A061-672A-44D2-8EED-BADE009FA0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3CF63-4D6B-4EAC-9226-F5E6E07DD0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BC7D6-F449-400A-A097-AFBD7397BB89}"/>
              </a:ext>
            </a:extLst>
          </p:cNvPr>
          <p:cNvSpPr>
            <a:spLocks noGrp="1"/>
          </p:cNvSpPr>
          <p:nvPr>
            <p:ph type="dt" sz="half" idx="10"/>
          </p:nvPr>
        </p:nvSpPr>
        <p:spPr/>
        <p:txBody>
          <a:bodyPr/>
          <a:lstStyle/>
          <a:p>
            <a:fld id="{DC9DCA59-045D-4D94-8982-566EF7C58674}" type="datetimeFigureOut">
              <a:rPr lang="en-US" smtClean="0"/>
              <a:t>4/5/2018</a:t>
            </a:fld>
            <a:endParaRPr lang="en-US"/>
          </a:p>
        </p:txBody>
      </p:sp>
      <p:sp>
        <p:nvSpPr>
          <p:cNvPr id="5" name="Footer Placeholder 4">
            <a:extLst>
              <a:ext uri="{FF2B5EF4-FFF2-40B4-BE49-F238E27FC236}">
                <a16:creationId xmlns:a16="http://schemas.microsoft.com/office/drawing/2014/main" id="{5EFFF0AB-D72D-4CEC-842B-EC3F274C6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DB538-BFCD-410F-BC5D-3BDBD2627C5E}"/>
              </a:ext>
            </a:extLst>
          </p:cNvPr>
          <p:cNvSpPr>
            <a:spLocks noGrp="1"/>
          </p:cNvSpPr>
          <p:nvPr>
            <p:ph type="sldNum" sz="quarter" idx="12"/>
          </p:nvPr>
        </p:nvSpPr>
        <p:spPr/>
        <p:txBody>
          <a:bodyPr/>
          <a:lstStyle/>
          <a:p>
            <a:fld id="{9D1EC020-3684-405F-9AD2-245003EF0B2C}" type="slidenum">
              <a:rPr lang="en-US" smtClean="0"/>
              <a:t>‹#›</a:t>
            </a:fld>
            <a:endParaRPr lang="en-US"/>
          </a:p>
        </p:txBody>
      </p:sp>
    </p:spTree>
    <p:extLst>
      <p:ext uri="{BB962C8B-B14F-4D97-AF65-F5344CB8AC3E}">
        <p14:creationId xmlns:p14="http://schemas.microsoft.com/office/powerpoint/2010/main" val="3106235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225BD7-EB36-4C3B-B83D-2C8F1E2DFA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D9E672-122A-48EE-904B-D22594D2239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5635D-8D5F-432F-93FB-DDA7202E4DAA}"/>
              </a:ext>
            </a:extLst>
          </p:cNvPr>
          <p:cNvSpPr>
            <a:spLocks noGrp="1"/>
          </p:cNvSpPr>
          <p:nvPr>
            <p:ph type="dt" sz="half" idx="10"/>
          </p:nvPr>
        </p:nvSpPr>
        <p:spPr/>
        <p:txBody>
          <a:bodyPr/>
          <a:lstStyle/>
          <a:p>
            <a:fld id="{DC9DCA59-045D-4D94-8982-566EF7C58674}" type="datetimeFigureOut">
              <a:rPr lang="en-US" smtClean="0"/>
              <a:t>4/5/2018</a:t>
            </a:fld>
            <a:endParaRPr lang="en-US"/>
          </a:p>
        </p:txBody>
      </p:sp>
      <p:sp>
        <p:nvSpPr>
          <p:cNvPr id="5" name="Footer Placeholder 4">
            <a:extLst>
              <a:ext uri="{FF2B5EF4-FFF2-40B4-BE49-F238E27FC236}">
                <a16:creationId xmlns:a16="http://schemas.microsoft.com/office/drawing/2014/main" id="{55EA41A1-51E0-43FC-989F-055E0C658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BA3C3-80D5-4485-B029-1FC9F3A91670}"/>
              </a:ext>
            </a:extLst>
          </p:cNvPr>
          <p:cNvSpPr>
            <a:spLocks noGrp="1"/>
          </p:cNvSpPr>
          <p:nvPr>
            <p:ph type="sldNum" sz="quarter" idx="12"/>
          </p:nvPr>
        </p:nvSpPr>
        <p:spPr/>
        <p:txBody>
          <a:bodyPr/>
          <a:lstStyle/>
          <a:p>
            <a:fld id="{9D1EC020-3684-405F-9AD2-245003EF0B2C}" type="slidenum">
              <a:rPr lang="en-US" smtClean="0"/>
              <a:t>‹#›</a:t>
            </a:fld>
            <a:endParaRPr lang="en-US"/>
          </a:p>
        </p:txBody>
      </p:sp>
    </p:spTree>
    <p:extLst>
      <p:ext uri="{BB962C8B-B14F-4D97-AF65-F5344CB8AC3E}">
        <p14:creationId xmlns:p14="http://schemas.microsoft.com/office/powerpoint/2010/main" val="198053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4F2FE-F2DA-4538-BE4F-6184A38D415D}"/>
              </a:ext>
            </a:extLst>
          </p:cNvPr>
          <p:cNvSpPr>
            <a:spLocks noGrp="1"/>
          </p:cNvSpPr>
          <p:nvPr>
            <p:ph type="title"/>
          </p:nvPr>
        </p:nvSpPr>
        <p:spPr>
          <a:xfrm>
            <a:off x="464023" y="0"/>
            <a:ext cx="11354937" cy="118872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686F9BD-F086-482D-AA41-3784C541BFE1}"/>
              </a:ext>
            </a:extLst>
          </p:cNvPr>
          <p:cNvSpPr>
            <a:spLocks noGrp="1"/>
          </p:cNvSpPr>
          <p:nvPr>
            <p:ph idx="1"/>
          </p:nvPr>
        </p:nvSpPr>
        <p:spPr>
          <a:xfrm>
            <a:off x="464024" y="1433015"/>
            <a:ext cx="11354936" cy="47439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CE894-2679-409A-B526-7065C5CB7C31}"/>
              </a:ext>
            </a:extLst>
          </p:cNvPr>
          <p:cNvSpPr>
            <a:spLocks noGrp="1"/>
          </p:cNvSpPr>
          <p:nvPr>
            <p:ph type="dt" sz="half" idx="10"/>
          </p:nvPr>
        </p:nvSpPr>
        <p:spPr/>
        <p:txBody>
          <a:bodyPr/>
          <a:lstStyle/>
          <a:p>
            <a:fld id="{DC9DCA59-045D-4D94-8982-566EF7C58674}" type="datetimeFigureOut">
              <a:rPr lang="en-US" smtClean="0"/>
              <a:t>4/5/2018</a:t>
            </a:fld>
            <a:endParaRPr lang="en-US"/>
          </a:p>
        </p:txBody>
      </p:sp>
      <p:sp>
        <p:nvSpPr>
          <p:cNvPr id="5" name="Footer Placeholder 4">
            <a:extLst>
              <a:ext uri="{FF2B5EF4-FFF2-40B4-BE49-F238E27FC236}">
                <a16:creationId xmlns:a16="http://schemas.microsoft.com/office/drawing/2014/main" id="{FA44BDDB-C2A4-45BB-8097-806A08DFCF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903F64-E873-4BDA-B125-905BC4624FA6}"/>
              </a:ext>
            </a:extLst>
          </p:cNvPr>
          <p:cNvSpPr>
            <a:spLocks noGrp="1"/>
          </p:cNvSpPr>
          <p:nvPr>
            <p:ph type="sldNum" sz="quarter" idx="12"/>
          </p:nvPr>
        </p:nvSpPr>
        <p:spPr/>
        <p:txBody>
          <a:bodyPr/>
          <a:lstStyle/>
          <a:p>
            <a:fld id="{9D1EC020-3684-405F-9AD2-245003EF0B2C}" type="slidenum">
              <a:rPr lang="en-US" smtClean="0"/>
              <a:t>‹#›</a:t>
            </a:fld>
            <a:endParaRPr lang="en-US"/>
          </a:p>
        </p:txBody>
      </p:sp>
    </p:spTree>
    <p:extLst>
      <p:ext uri="{BB962C8B-B14F-4D97-AF65-F5344CB8AC3E}">
        <p14:creationId xmlns:p14="http://schemas.microsoft.com/office/powerpoint/2010/main" val="257383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52FF2-B40B-4614-AB22-D597C2D3C6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F6840C-0E6C-480D-8297-003D8ECA91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CF15130-C43A-4DD7-8236-6BD31309AFF2}"/>
              </a:ext>
            </a:extLst>
          </p:cNvPr>
          <p:cNvSpPr>
            <a:spLocks noGrp="1"/>
          </p:cNvSpPr>
          <p:nvPr>
            <p:ph type="dt" sz="half" idx="10"/>
          </p:nvPr>
        </p:nvSpPr>
        <p:spPr/>
        <p:txBody>
          <a:bodyPr/>
          <a:lstStyle/>
          <a:p>
            <a:fld id="{DC9DCA59-045D-4D94-8982-566EF7C58674}" type="datetimeFigureOut">
              <a:rPr lang="en-US" smtClean="0"/>
              <a:t>4/5/2018</a:t>
            </a:fld>
            <a:endParaRPr lang="en-US"/>
          </a:p>
        </p:txBody>
      </p:sp>
      <p:sp>
        <p:nvSpPr>
          <p:cNvPr id="5" name="Footer Placeholder 4">
            <a:extLst>
              <a:ext uri="{FF2B5EF4-FFF2-40B4-BE49-F238E27FC236}">
                <a16:creationId xmlns:a16="http://schemas.microsoft.com/office/drawing/2014/main" id="{38C7C8C8-F935-4345-B29D-AE7C9AE71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7093CC-D7F2-4D95-B508-1889A369B7AC}"/>
              </a:ext>
            </a:extLst>
          </p:cNvPr>
          <p:cNvSpPr>
            <a:spLocks noGrp="1"/>
          </p:cNvSpPr>
          <p:nvPr>
            <p:ph type="sldNum" sz="quarter" idx="12"/>
          </p:nvPr>
        </p:nvSpPr>
        <p:spPr/>
        <p:txBody>
          <a:bodyPr/>
          <a:lstStyle/>
          <a:p>
            <a:fld id="{9D1EC020-3684-405F-9AD2-245003EF0B2C}" type="slidenum">
              <a:rPr lang="en-US" smtClean="0"/>
              <a:t>‹#›</a:t>
            </a:fld>
            <a:endParaRPr lang="en-US"/>
          </a:p>
        </p:txBody>
      </p:sp>
    </p:spTree>
    <p:extLst>
      <p:ext uri="{BB962C8B-B14F-4D97-AF65-F5344CB8AC3E}">
        <p14:creationId xmlns:p14="http://schemas.microsoft.com/office/powerpoint/2010/main" val="227355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32370-4AB8-4285-BAA4-E762D8AEA3D7}"/>
              </a:ext>
            </a:extLst>
          </p:cNvPr>
          <p:cNvSpPr>
            <a:spLocks noGrp="1"/>
          </p:cNvSpPr>
          <p:nvPr>
            <p:ph type="title"/>
          </p:nvPr>
        </p:nvSpPr>
        <p:spPr>
          <a:xfrm>
            <a:off x="0" y="18255"/>
            <a:ext cx="10515600" cy="118872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6B852EE-9D27-416A-8C2F-24AF2CEC2E9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C7ECA7-4B02-4017-80CB-28A031052E6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2BF666-40A6-4EC3-9BFF-E0C81D2EB26D}"/>
              </a:ext>
            </a:extLst>
          </p:cNvPr>
          <p:cNvSpPr>
            <a:spLocks noGrp="1"/>
          </p:cNvSpPr>
          <p:nvPr>
            <p:ph type="dt" sz="half" idx="10"/>
          </p:nvPr>
        </p:nvSpPr>
        <p:spPr/>
        <p:txBody>
          <a:bodyPr/>
          <a:lstStyle/>
          <a:p>
            <a:fld id="{DC9DCA59-045D-4D94-8982-566EF7C58674}" type="datetimeFigureOut">
              <a:rPr lang="en-US" smtClean="0"/>
              <a:t>4/5/2018</a:t>
            </a:fld>
            <a:endParaRPr lang="en-US"/>
          </a:p>
        </p:txBody>
      </p:sp>
      <p:sp>
        <p:nvSpPr>
          <p:cNvPr id="6" name="Footer Placeholder 5">
            <a:extLst>
              <a:ext uri="{FF2B5EF4-FFF2-40B4-BE49-F238E27FC236}">
                <a16:creationId xmlns:a16="http://schemas.microsoft.com/office/drawing/2014/main" id="{8FB35764-83B0-4C88-9ED3-24A3BACFC3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6A8E14-8701-4FCB-B899-3F58F041E9D9}"/>
              </a:ext>
            </a:extLst>
          </p:cNvPr>
          <p:cNvSpPr>
            <a:spLocks noGrp="1"/>
          </p:cNvSpPr>
          <p:nvPr>
            <p:ph type="sldNum" sz="quarter" idx="12"/>
          </p:nvPr>
        </p:nvSpPr>
        <p:spPr/>
        <p:txBody>
          <a:bodyPr/>
          <a:lstStyle/>
          <a:p>
            <a:fld id="{9D1EC020-3684-405F-9AD2-245003EF0B2C}" type="slidenum">
              <a:rPr lang="en-US" smtClean="0"/>
              <a:t>‹#›</a:t>
            </a:fld>
            <a:endParaRPr lang="en-US"/>
          </a:p>
        </p:txBody>
      </p:sp>
    </p:spTree>
    <p:extLst>
      <p:ext uri="{BB962C8B-B14F-4D97-AF65-F5344CB8AC3E}">
        <p14:creationId xmlns:p14="http://schemas.microsoft.com/office/powerpoint/2010/main" val="2430794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40EDB-6571-4059-8485-E4B0297BBB07}"/>
              </a:ext>
            </a:extLst>
          </p:cNvPr>
          <p:cNvSpPr>
            <a:spLocks noGrp="1"/>
          </p:cNvSpPr>
          <p:nvPr>
            <p:ph type="title"/>
          </p:nvPr>
        </p:nvSpPr>
        <p:spPr>
          <a:xfrm>
            <a:off x="0" y="5555"/>
            <a:ext cx="10515600" cy="118872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B4DAF99-C985-40BC-AABF-5983239906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25A842-73B2-4741-B7D6-5369D5E4D2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CFD543-2E0D-4B0C-96F2-6F6577055E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B159E43-F54A-425F-8906-24567EA4357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2BA36E-11C0-4A6E-9E69-4B2071959678}"/>
              </a:ext>
            </a:extLst>
          </p:cNvPr>
          <p:cNvSpPr>
            <a:spLocks noGrp="1"/>
          </p:cNvSpPr>
          <p:nvPr>
            <p:ph type="dt" sz="half" idx="10"/>
          </p:nvPr>
        </p:nvSpPr>
        <p:spPr/>
        <p:txBody>
          <a:bodyPr/>
          <a:lstStyle/>
          <a:p>
            <a:fld id="{DC9DCA59-045D-4D94-8982-566EF7C58674}" type="datetimeFigureOut">
              <a:rPr lang="en-US" smtClean="0"/>
              <a:t>4/5/2018</a:t>
            </a:fld>
            <a:endParaRPr lang="en-US"/>
          </a:p>
        </p:txBody>
      </p:sp>
      <p:sp>
        <p:nvSpPr>
          <p:cNvPr id="8" name="Footer Placeholder 7">
            <a:extLst>
              <a:ext uri="{FF2B5EF4-FFF2-40B4-BE49-F238E27FC236}">
                <a16:creationId xmlns:a16="http://schemas.microsoft.com/office/drawing/2014/main" id="{C3A65F44-137D-453A-90AE-97BB8C27FD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85CF0F-D788-4F34-AC59-2FFA979C6FF4}"/>
              </a:ext>
            </a:extLst>
          </p:cNvPr>
          <p:cNvSpPr>
            <a:spLocks noGrp="1"/>
          </p:cNvSpPr>
          <p:nvPr>
            <p:ph type="sldNum" sz="quarter" idx="12"/>
          </p:nvPr>
        </p:nvSpPr>
        <p:spPr/>
        <p:txBody>
          <a:bodyPr/>
          <a:lstStyle/>
          <a:p>
            <a:fld id="{9D1EC020-3684-405F-9AD2-245003EF0B2C}" type="slidenum">
              <a:rPr lang="en-US" smtClean="0"/>
              <a:t>‹#›</a:t>
            </a:fld>
            <a:endParaRPr lang="en-US"/>
          </a:p>
        </p:txBody>
      </p:sp>
    </p:spTree>
    <p:extLst>
      <p:ext uri="{BB962C8B-B14F-4D97-AF65-F5344CB8AC3E}">
        <p14:creationId xmlns:p14="http://schemas.microsoft.com/office/powerpoint/2010/main" val="2401350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3752D-2A02-47E3-A88D-8E4E2DA704E0}"/>
              </a:ext>
            </a:extLst>
          </p:cNvPr>
          <p:cNvSpPr>
            <a:spLocks noGrp="1"/>
          </p:cNvSpPr>
          <p:nvPr>
            <p:ph type="title"/>
          </p:nvPr>
        </p:nvSpPr>
        <p:spPr>
          <a:xfrm>
            <a:off x="0" y="0"/>
            <a:ext cx="10515600" cy="118872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7E8D5B79-B460-49BB-86F8-5C5BE7947181}"/>
              </a:ext>
            </a:extLst>
          </p:cNvPr>
          <p:cNvSpPr>
            <a:spLocks noGrp="1"/>
          </p:cNvSpPr>
          <p:nvPr>
            <p:ph type="dt" sz="half" idx="10"/>
          </p:nvPr>
        </p:nvSpPr>
        <p:spPr/>
        <p:txBody>
          <a:bodyPr/>
          <a:lstStyle/>
          <a:p>
            <a:fld id="{DC9DCA59-045D-4D94-8982-566EF7C58674}" type="datetimeFigureOut">
              <a:rPr lang="en-US" smtClean="0"/>
              <a:t>4/5/2018</a:t>
            </a:fld>
            <a:endParaRPr lang="en-US"/>
          </a:p>
        </p:txBody>
      </p:sp>
      <p:sp>
        <p:nvSpPr>
          <p:cNvPr id="4" name="Footer Placeholder 3">
            <a:extLst>
              <a:ext uri="{FF2B5EF4-FFF2-40B4-BE49-F238E27FC236}">
                <a16:creationId xmlns:a16="http://schemas.microsoft.com/office/drawing/2014/main" id="{4B17E16A-9022-4086-BFA7-5350829EB0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FC6265-97A7-4D8E-8F40-7D52386877D1}"/>
              </a:ext>
            </a:extLst>
          </p:cNvPr>
          <p:cNvSpPr>
            <a:spLocks noGrp="1"/>
          </p:cNvSpPr>
          <p:nvPr>
            <p:ph type="sldNum" sz="quarter" idx="12"/>
          </p:nvPr>
        </p:nvSpPr>
        <p:spPr/>
        <p:txBody>
          <a:bodyPr/>
          <a:lstStyle/>
          <a:p>
            <a:fld id="{9D1EC020-3684-405F-9AD2-245003EF0B2C}" type="slidenum">
              <a:rPr lang="en-US" smtClean="0"/>
              <a:t>‹#›</a:t>
            </a:fld>
            <a:endParaRPr lang="en-US"/>
          </a:p>
        </p:txBody>
      </p:sp>
    </p:spTree>
    <p:extLst>
      <p:ext uri="{BB962C8B-B14F-4D97-AF65-F5344CB8AC3E}">
        <p14:creationId xmlns:p14="http://schemas.microsoft.com/office/powerpoint/2010/main" val="774814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2B63DF-F1E5-44CE-92E8-A63027DAB5AC}"/>
              </a:ext>
            </a:extLst>
          </p:cNvPr>
          <p:cNvSpPr>
            <a:spLocks noGrp="1"/>
          </p:cNvSpPr>
          <p:nvPr>
            <p:ph type="dt" sz="half" idx="10"/>
          </p:nvPr>
        </p:nvSpPr>
        <p:spPr/>
        <p:txBody>
          <a:bodyPr/>
          <a:lstStyle/>
          <a:p>
            <a:fld id="{DC9DCA59-045D-4D94-8982-566EF7C58674}" type="datetimeFigureOut">
              <a:rPr lang="en-US" smtClean="0"/>
              <a:t>4/5/2018</a:t>
            </a:fld>
            <a:endParaRPr lang="en-US"/>
          </a:p>
        </p:txBody>
      </p:sp>
      <p:sp>
        <p:nvSpPr>
          <p:cNvPr id="3" name="Footer Placeholder 2">
            <a:extLst>
              <a:ext uri="{FF2B5EF4-FFF2-40B4-BE49-F238E27FC236}">
                <a16:creationId xmlns:a16="http://schemas.microsoft.com/office/drawing/2014/main" id="{994D3403-7557-411C-BBD9-2202FFE6B3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3F45C3-00DD-41F1-80EC-7D43DA1662BE}"/>
              </a:ext>
            </a:extLst>
          </p:cNvPr>
          <p:cNvSpPr>
            <a:spLocks noGrp="1"/>
          </p:cNvSpPr>
          <p:nvPr>
            <p:ph type="sldNum" sz="quarter" idx="12"/>
          </p:nvPr>
        </p:nvSpPr>
        <p:spPr/>
        <p:txBody>
          <a:bodyPr/>
          <a:lstStyle/>
          <a:p>
            <a:fld id="{9D1EC020-3684-405F-9AD2-245003EF0B2C}" type="slidenum">
              <a:rPr lang="en-US" smtClean="0"/>
              <a:t>‹#›</a:t>
            </a:fld>
            <a:endParaRPr lang="en-US"/>
          </a:p>
        </p:txBody>
      </p:sp>
    </p:spTree>
    <p:extLst>
      <p:ext uri="{BB962C8B-B14F-4D97-AF65-F5344CB8AC3E}">
        <p14:creationId xmlns:p14="http://schemas.microsoft.com/office/powerpoint/2010/main" val="2036924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5401-7E11-4DC7-AB0E-23ED5C100D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F35D49-FE1F-4BF8-97B2-C73BC8281A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3B29D3-9EF3-4726-B6DE-4A1CFBB30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6C3E55-E388-4460-B583-B662510C6350}"/>
              </a:ext>
            </a:extLst>
          </p:cNvPr>
          <p:cNvSpPr>
            <a:spLocks noGrp="1"/>
          </p:cNvSpPr>
          <p:nvPr>
            <p:ph type="dt" sz="half" idx="10"/>
          </p:nvPr>
        </p:nvSpPr>
        <p:spPr/>
        <p:txBody>
          <a:bodyPr/>
          <a:lstStyle/>
          <a:p>
            <a:fld id="{DC9DCA59-045D-4D94-8982-566EF7C58674}" type="datetimeFigureOut">
              <a:rPr lang="en-US" smtClean="0"/>
              <a:t>4/5/2018</a:t>
            </a:fld>
            <a:endParaRPr lang="en-US"/>
          </a:p>
        </p:txBody>
      </p:sp>
      <p:sp>
        <p:nvSpPr>
          <p:cNvPr id="6" name="Footer Placeholder 5">
            <a:extLst>
              <a:ext uri="{FF2B5EF4-FFF2-40B4-BE49-F238E27FC236}">
                <a16:creationId xmlns:a16="http://schemas.microsoft.com/office/drawing/2014/main" id="{6E999FE2-0E98-489F-BD86-BF4196F7CA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EC32E0-4CC3-476C-A76F-E51386AD6F90}"/>
              </a:ext>
            </a:extLst>
          </p:cNvPr>
          <p:cNvSpPr>
            <a:spLocks noGrp="1"/>
          </p:cNvSpPr>
          <p:nvPr>
            <p:ph type="sldNum" sz="quarter" idx="12"/>
          </p:nvPr>
        </p:nvSpPr>
        <p:spPr/>
        <p:txBody>
          <a:bodyPr/>
          <a:lstStyle/>
          <a:p>
            <a:fld id="{9D1EC020-3684-405F-9AD2-245003EF0B2C}" type="slidenum">
              <a:rPr lang="en-US" smtClean="0"/>
              <a:t>‹#›</a:t>
            </a:fld>
            <a:endParaRPr lang="en-US"/>
          </a:p>
        </p:txBody>
      </p:sp>
    </p:spTree>
    <p:extLst>
      <p:ext uri="{BB962C8B-B14F-4D97-AF65-F5344CB8AC3E}">
        <p14:creationId xmlns:p14="http://schemas.microsoft.com/office/powerpoint/2010/main" val="2929001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EB797-A3FF-4A30-A12D-06D0752D8F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81928C-41AB-4408-BE7B-8FE8637CB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DC7C70-7403-4354-9339-D6D0E95BC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6D7F5F-B361-4319-99CB-A42C0EA4F5E9}"/>
              </a:ext>
            </a:extLst>
          </p:cNvPr>
          <p:cNvSpPr>
            <a:spLocks noGrp="1"/>
          </p:cNvSpPr>
          <p:nvPr>
            <p:ph type="dt" sz="half" idx="10"/>
          </p:nvPr>
        </p:nvSpPr>
        <p:spPr/>
        <p:txBody>
          <a:bodyPr/>
          <a:lstStyle/>
          <a:p>
            <a:fld id="{DC9DCA59-045D-4D94-8982-566EF7C58674}" type="datetimeFigureOut">
              <a:rPr lang="en-US" smtClean="0"/>
              <a:t>4/5/2018</a:t>
            </a:fld>
            <a:endParaRPr lang="en-US"/>
          </a:p>
        </p:txBody>
      </p:sp>
      <p:sp>
        <p:nvSpPr>
          <p:cNvPr id="6" name="Footer Placeholder 5">
            <a:extLst>
              <a:ext uri="{FF2B5EF4-FFF2-40B4-BE49-F238E27FC236}">
                <a16:creationId xmlns:a16="http://schemas.microsoft.com/office/drawing/2014/main" id="{EAF560E1-F5B7-4EDA-B67D-EEAE3FA4F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549D1E-E50B-4189-9103-7FC03EE65141}"/>
              </a:ext>
            </a:extLst>
          </p:cNvPr>
          <p:cNvSpPr>
            <a:spLocks noGrp="1"/>
          </p:cNvSpPr>
          <p:nvPr>
            <p:ph type="sldNum" sz="quarter" idx="12"/>
          </p:nvPr>
        </p:nvSpPr>
        <p:spPr/>
        <p:txBody>
          <a:bodyPr/>
          <a:lstStyle/>
          <a:p>
            <a:fld id="{9D1EC020-3684-405F-9AD2-245003EF0B2C}" type="slidenum">
              <a:rPr lang="en-US" smtClean="0"/>
              <a:t>‹#›</a:t>
            </a:fld>
            <a:endParaRPr lang="en-US"/>
          </a:p>
        </p:txBody>
      </p:sp>
    </p:spTree>
    <p:extLst>
      <p:ext uri="{BB962C8B-B14F-4D97-AF65-F5344CB8AC3E}">
        <p14:creationId xmlns:p14="http://schemas.microsoft.com/office/powerpoint/2010/main" val="3586624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36CA52-7E71-48C8-A34F-143C9518E4E9}"/>
              </a:ext>
            </a:extLst>
          </p:cNvPr>
          <p:cNvSpPr>
            <a:spLocks noGrp="1"/>
          </p:cNvSpPr>
          <p:nvPr>
            <p:ph type="title"/>
          </p:nvPr>
        </p:nvSpPr>
        <p:spPr>
          <a:xfrm>
            <a:off x="436728" y="365125"/>
            <a:ext cx="113276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867216-F585-4997-A6B1-D74DBE3CD0C2}"/>
              </a:ext>
            </a:extLst>
          </p:cNvPr>
          <p:cNvSpPr>
            <a:spLocks noGrp="1"/>
          </p:cNvSpPr>
          <p:nvPr>
            <p:ph type="body" idx="1"/>
          </p:nvPr>
        </p:nvSpPr>
        <p:spPr>
          <a:xfrm>
            <a:off x="436728" y="1825625"/>
            <a:ext cx="1132764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7462D-0EAE-4878-84D0-68FAC9123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DCA59-045D-4D94-8982-566EF7C58674}" type="datetimeFigureOut">
              <a:rPr lang="en-US" smtClean="0"/>
              <a:t>4/5/2018</a:t>
            </a:fld>
            <a:endParaRPr lang="en-US"/>
          </a:p>
        </p:txBody>
      </p:sp>
      <p:sp>
        <p:nvSpPr>
          <p:cNvPr id="5" name="Footer Placeholder 4">
            <a:extLst>
              <a:ext uri="{FF2B5EF4-FFF2-40B4-BE49-F238E27FC236}">
                <a16:creationId xmlns:a16="http://schemas.microsoft.com/office/drawing/2014/main" id="{348223D8-4D2D-4D2C-8166-DA950EF12C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DA2831-6E74-454C-9744-C943C36D2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EC020-3684-405F-9AD2-245003EF0B2C}" type="slidenum">
              <a:rPr lang="en-US" smtClean="0"/>
              <a:t>‹#›</a:t>
            </a:fld>
            <a:endParaRPr lang="en-US"/>
          </a:p>
        </p:txBody>
      </p:sp>
    </p:spTree>
    <p:extLst>
      <p:ext uri="{BB962C8B-B14F-4D97-AF65-F5344CB8AC3E}">
        <p14:creationId xmlns:p14="http://schemas.microsoft.com/office/powerpoint/2010/main" val="2325678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E0451-4BF4-4AB6-B135-CC63A2864357}"/>
              </a:ext>
            </a:extLst>
          </p:cNvPr>
          <p:cNvSpPr>
            <a:spLocks noGrp="1"/>
          </p:cNvSpPr>
          <p:nvPr>
            <p:ph type="ctrTitle"/>
          </p:nvPr>
        </p:nvSpPr>
        <p:spPr>
          <a:xfrm>
            <a:off x="0" y="5210175"/>
            <a:ext cx="12192000" cy="781050"/>
          </a:xfrm>
        </p:spPr>
        <p:txBody>
          <a:bodyPr>
            <a:normAutofit fontScale="90000"/>
          </a:bodyPr>
          <a:lstStyle/>
          <a:p>
            <a:r>
              <a:rPr lang="en-US" b="1" dirty="0"/>
              <a:t>International Safeguards</a:t>
            </a:r>
          </a:p>
        </p:txBody>
      </p:sp>
      <p:sp>
        <p:nvSpPr>
          <p:cNvPr id="3" name="Subtitle 2">
            <a:extLst>
              <a:ext uri="{FF2B5EF4-FFF2-40B4-BE49-F238E27FC236}">
                <a16:creationId xmlns:a16="http://schemas.microsoft.com/office/drawing/2014/main" id="{1125783D-FC5F-4026-9950-7A690FA900A2}"/>
              </a:ext>
            </a:extLst>
          </p:cNvPr>
          <p:cNvSpPr>
            <a:spLocks noGrp="1"/>
          </p:cNvSpPr>
          <p:nvPr>
            <p:ph type="subTitle" idx="1"/>
          </p:nvPr>
        </p:nvSpPr>
        <p:spPr>
          <a:xfrm>
            <a:off x="0" y="5991224"/>
            <a:ext cx="12192000" cy="866775"/>
          </a:xfrm>
        </p:spPr>
        <p:txBody>
          <a:bodyPr>
            <a:normAutofit lnSpcReduction="10000"/>
          </a:bodyPr>
          <a:lstStyle/>
          <a:p>
            <a:r>
              <a:rPr lang="en-US" dirty="0"/>
              <a:t>NE 231</a:t>
            </a:r>
          </a:p>
          <a:p>
            <a:r>
              <a:rPr lang="en-US" dirty="0"/>
              <a:t>Spring 2018</a:t>
            </a:r>
          </a:p>
        </p:txBody>
      </p:sp>
      <p:pic>
        <p:nvPicPr>
          <p:cNvPr id="4" name="Picture 2" descr="https://vienna.usmission.gov/wp-content/uploads/sites/43/2017/06/IAEABOG3-1140x684.jpg">
            <a:extLst>
              <a:ext uri="{FF2B5EF4-FFF2-40B4-BE49-F238E27FC236}">
                <a16:creationId xmlns:a16="http://schemas.microsoft.com/office/drawing/2014/main" id="{556C75C3-6EFC-458E-A206-78D3897874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35" b="15240"/>
          <a:stretch/>
        </p:blipFill>
        <p:spPr bwMode="auto">
          <a:xfrm>
            <a:off x="-2" y="0"/>
            <a:ext cx="12192001" cy="5210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760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E6C3-3BBB-4181-9E71-36C31EB48C9A}"/>
              </a:ext>
            </a:extLst>
          </p:cNvPr>
          <p:cNvSpPr>
            <a:spLocks noGrp="1"/>
          </p:cNvSpPr>
          <p:nvPr>
            <p:ph type="title"/>
          </p:nvPr>
        </p:nvSpPr>
        <p:spPr/>
        <p:txBody>
          <a:bodyPr/>
          <a:lstStyle/>
          <a:p>
            <a:r>
              <a:rPr lang="en-US" dirty="0"/>
              <a:t>Non-Signatories</a:t>
            </a:r>
          </a:p>
        </p:txBody>
      </p:sp>
      <p:sp>
        <p:nvSpPr>
          <p:cNvPr id="3" name="Content Placeholder 2">
            <a:extLst>
              <a:ext uri="{FF2B5EF4-FFF2-40B4-BE49-F238E27FC236}">
                <a16:creationId xmlns:a16="http://schemas.microsoft.com/office/drawing/2014/main" id="{DE6CDBA8-0023-42E9-BECE-6726ED3AB236}"/>
              </a:ext>
            </a:extLst>
          </p:cNvPr>
          <p:cNvSpPr>
            <a:spLocks noGrp="1"/>
          </p:cNvSpPr>
          <p:nvPr>
            <p:ph idx="1"/>
          </p:nvPr>
        </p:nvSpPr>
        <p:spPr>
          <a:xfrm>
            <a:off x="464024" y="1433014"/>
            <a:ext cx="11354936" cy="5424985"/>
          </a:xfrm>
        </p:spPr>
        <p:txBody>
          <a:bodyPr>
            <a:noAutofit/>
          </a:bodyPr>
          <a:lstStyle/>
          <a:p>
            <a:r>
              <a:rPr lang="en-US" b="1" dirty="0"/>
              <a:t>India</a:t>
            </a:r>
            <a:r>
              <a:rPr lang="en-US" dirty="0"/>
              <a:t>: </a:t>
            </a:r>
          </a:p>
          <a:p>
            <a:pPr lvl="1"/>
            <a:r>
              <a:rPr lang="en-US" dirty="0"/>
              <a:t>Believes the NPT is discriminatory</a:t>
            </a:r>
          </a:p>
          <a:p>
            <a:pPr lvl="1"/>
            <a:r>
              <a:rPr lang="en-US" dirty="0"/>
              <a:t>Had a “no first use policy”, but shifted to “no first use against non-nuclear states”</a:t>
            </a:r>
          </a:p>
          <a:p>
            <a:pPr lvl="1"/>
            <a:r>
              <a:rPr lang="en-US" dirty="0"/>
              <a:t>Some of their reactors comply with IAEA safeguards / imports from the US</a:t>
            </a:r>
          </a:p>
          <a:p>
            <a:r>
              <a:rPr lang="en-US" b="1" dirty="0"/>
              <a:t>Pakistan</a:t>
            </a:r>
            <a:r>
              <a:rPr lang="en-US" dirty="0"/>
              <a:t>: </a:t>
            </a:r>
          </a:p>
          <a:p>
            <a:pPr lvl="1"/>
            <a:r>
              <a:rPr lang="en-US" dirty="0"/>
              <a:t>Pakistan conducted first nuclear test in 1998, after India</a:t>
            </a:r>
          </a:p>
          <a:p>
            <a:pPr lvl="1"/>
            <a:r>
              <a:rPr lang="en-US" dirty="0"/>
              <a:t>Pakistan believes it has the right to defend itself </a:t>
            </a:r>
          </a:p>
          <a:p>
            <a:pPr lvl="1"/>
            <a:r>
              <a:rPr lang="en-US" dirty="0"/>
              <a:t>Estimates are that they have up to 120 warheads.</a:t>
            </a:r>
          </a:p>
          <a:p>
            <a:r>
              <a:rPr lang="en-US" b="1" dirty="0"/>
              <a:t>Israel</a:t>
            </a:r>
            <a:r>
              <a:rPr lang="en-US" dirty="0"/>
              <a:t>:</a:t>
            </a:r>
          </a:p>
          <a:p>
            <a:pPr lvl="1"/>
            <a:r>
              <a:rPr lang="en-US" dirty="0"/>
              <a:t>Strategic ambiguity. Estimates that they have up to 400 warheads.</a:t>
            </a:r>
          </a:p>
          <a:p>
            <a:r>
              <a:rPr lang="en-US" b="1" dirty="0"/>
              <a:t>North Korea</a:t>
            </a:r>
            <a:r>
              <a:rPr lang="en-US" dirty="0"/>
              <a:t>: </a:t>
            </a:r>
          </a:p>
          <a:p>
            <a:pPr lvl="1"/>
            <a:r>
              <a:rPr lang="en-US" dirty="0"/>
              <a:t>Originally signed the treaty, started enriching uranium, then withdrew. </a:t>
            </a:r>
          </a:p>
        </p:txBody>
      </p:sp>
    </p:spTree>
    <p:extLst>
      <p:ext uri="{BB962C8B-B14F-4D97-AF65-F5344CB8AC3E}">
        <p14:creationId xmlns:p14="http://schemas.microsoft.com/office/powerpoint/2010/main" val="3056142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BA9BA-0EC2-4173-8B9D-B410D7798F54}"/>
              </a:ext>
            </a:extLst>
          </p:cNvPr>
          <p:cNvSpPr>
            <a:spLocks noGrp="1"/>
          </p:cNvSpPr>
          <p:nvPr>
            <p:ph type="title"/>
          </p:nvPr>
        </p:nvSpPr>
        <p:spPr/>
        <p:txBody>
          <a:bodyPr/>
          <a:lstStyle/>
          <a:p>
            <a:r>
              <a:rPr lang="en-US" dirty="0"/>
              <a:t>Iran Nuclear Deal</a:t>
            </a:r>
          </a:p>
        </p:txBody>
      </p:sp>
      <p:sp>
        <p:nvSpPr>
          <p:cNvPr id="3" name="Content Placeholder 2">
            <a:extLst>
              <a:ext uri="{FF2B5EF4-FFF2-40B4-BE49-F238E27FC236}">
                <a16:creationId xmlns:a16="http://schemas.microsoft.com/office/drawing/2014/main" id="{11CFCCE1-904E-4CC1-A7A5-BA91B9BB58FB}"/>
              </a:ext>
            </a:extLst>
          </p:cNvPr>
          <p:cNvSpPr>
            <a:spLocks noGrp="1"/>
          </p:cNvSpPr>
          <p:nvPr>
            <p:ph idx="1"/>
          </p:nvPr>
        </p:nvSpPr>
        <p:spPr>
          <a:xfrm>
            <a:off x="464024" y="1433014"/>
            <a:ext cx="11354936" cy="5424985"/>
          </a:xfrm>
        </p:spPr>
        <p:txBody>
          <a:bodyPr>
            <a:noAutofit/>
          </a:bodyPr>
          <a:lstStyle/>
          <a:p>
            <a:r>
              <a:rPr lang="en-US" dirty="0"/>
              <a:t>Iran signed the NPT, but was found in non-compliance by the IAEA for concealing an enrichment program in 2003</a:t>
            </a:r>
          </a:p>
          <a:p>
            <a:r>
              <a:rPr lang="en-US" dirty="0"/>
              <a:t>Iran insisted on keeping its enrichment program for energy independence</a:t>
            </a:r>
          </a:p>
          <a:p>
            <a:r>
              <a:rPr lang="en-US" dirty="0"/>
              <a:t>The IAEA reported Iran the UN who ordered them to suspend enrichment, and imposed sanctions when they refused</a:t>
            </a:r>
          </a:p>
          <a:p>
            <a:r>
              <a:rPr lang="en-US" dirty="0"/>
              <a:t>At the outset of negotiations, </a:t>
            </a:r>
            <a:br>
              <a:rPr lang="en-US" dirty="0"/>
            </a:br>
            <a:r>
              <a:rPr lang="en-US" dirty="0"/>
              <a:t>it was estimated that Iran </a:t>
            </a:r>
            <a:br>
              <a:rPr lang="en-US" dirty="0"/>
            </a:br>
            <a:r>
              <a:rPr lang="en-US" dirty="0"/>
              <a:t>could have had sufficient </a:t>
            </a:r>
            <a:br>
              <a:rPr lang="en-US" dirty="0"/>
            </a:br>
            <a:r>
              <a:rPr lang="en-US" dirty="0"/>
              <a:t>material for a nuclear weapon </a:t>
            </a:r>
            <a:br>
              <a:rPr lang="en-US" dirty="0"/>
            </a:br>
            <a:r>
              <a:rPr lang="en-US" dirty="0"/>
              <a:t>in about two weeks</a:t>
            </a:r>
          </a:p>
        </p:txBody>
      </p:sp>
      <p:pic>
        <p:nvPicPr>
          <p:cNvPr id="5122" name="Picture 2" descr="https://upload.wikimedia.org/wikipedia/commons/thumb/4/4a/Negotiations_about_Iranian_Nuclear_Program_-_the_Ministers_of_Foreign_Affairs_and_Other_Officials_of_the_P5%2B1_and_Ministers_of_Foreign_Affairs_of_Iran_and_EU_in_Lausanne.jpg/1920px-thumbnail.jpg">
            <a:extLst>
              <a:ext uri="{FF2B5EF4-FFF2-40B4-BE49-F238E27FC236}">
                <a16:creationId xmlns:a16="http://schemas.microsoft.com/office/drawing/2014/main" id="{074B1D04-3B7B-48DA-B55B-FFD2EA958C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99" b="20497"/>
          <a:stretch/>
        </p:blipFill>
        <p:spPr bwMode="auto">
          <a:xfrm>
            <a:off x="5190915" y="3862316"/>
            <a:ext cx="7001085" cy="299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448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BE8A0-6B4B-491F-9DB2-299D29D45A9A}"/>
              </a:ext>
            </a:extLst>
          </p:cNvPr>
          <p:cNvSpPr>
            <a:spLocks noGrp="1"/>
          </p:cNvSpPr>
          <p:nvPr>
            <p:ph type="title"/>
          </p:nvPr>
        </p:nvSpPr>
        <p:spPr/>
        <p:txBody>
          <a:bodyPr/>
          <a:lstStyle/>
          <a:p>
            <a:r>
              <a:rPr lang="en-US" dirty="0"/>
              <a:t>Iran Nuclear Deal</a:t>
            </a:r>
          </a:p>
        </p:txBody>
      </p:sp>
      <p:sp>
        <p:nvSpPr>
          <p:cNvPr id="3" name="Content Placeholder 2">
            <a:extLst>
              <a:ext uri="{FF2B5EF4-FFF2-40B4-BE49-F238E27FC236}">
                <a16:creationId xmlns:a16="http://schemas.microsoft.com/office/drawing/2014/main" id="{30100AAB-F706-44D6-AC43-1D90D45901B6}"/>
              </a:ext>
            </a:extLst>
          </p:cNvPr>
          <p:cNvSpPr>
            <a:spLocks noGrp="1"/>
          </p:cNvSpPr>
          <p:nvPr>
            <p:ph idx="1"/>
          </p:nvPr>
        </p:nvSpPr>
        <p:spPr>
          <a:xfrm>
            <a:off x="464024" y="1433014"/>
            <a:ext cx="4689001" cy="5424985"/>
          </a:xfrm>
        </p:spPr>
        <p:txBody>
          <a:bodyPr>
            <a:noAutofit/>
          </a:bodyPr>
          <a:lstStyle/>
          <a:p>
            <a:r>
              <a:rPr lang="en-US" dirty="0"/>
              <a:t>Reduce centrifuges from 19,000 to 6,104 </a:t>
            </a:r>
          </a:p>
          <a:p>
            <a:r>
              <a:rPr lang="en-US" dirty="0"/>
              <a:t>Enrich only to 3.67% (reactor grade)</a:t>
            </a:r>
          </a:p>
          <a:p>
            <a:r>
              <a:rPr lang="en-US" dirty="0"/>
              <a:t>Reduce stockpile from 10,000 to 300 kilograms of LEU</a:t>
            </a:r>
          </a:p>
          <a:p>
            <a:r>
              <a:rPr lang="en-US" dirty="0"/>
              <a:t>ARAK reactor will remain heavy water but the core has been redesigned to produce minimal plutonium</a:t>
            </a:r>
          </a:p>
          <a:p>
            <a:r>
              <a:rPr lang="en-US" dirty="0"/>
              <a:t>IAEA inspection of al nuclear facilities and supply chains</a:t>
            </a:r>
          </a:p>
        </p:txBody>
      </p:sp>
      <p:grpSp>
        <p:nvGrpSpPr>
          <p:cNvPr id="5" name="Group 4">
            <a:extLst>
              <a:ext uri="{FF2B5EF4-FFF2-40B4-BE49-F238E27FC236}">
                <a16:creationId xmlns:a16="http://schemas.microsoft.com/office/drawing/2014/main" id="{49B49E7A-4A28-4C22-B4B1-8CC677D02D1A}"/>
              </a:ext>
            </a:extLst>
          </p:cNvPr>
          <p:cNvGrpSpPr/>
          <p:nvPr/>
        </p:nvGrpSpPr>
        <p:grpSpPr>
          <a:xfrm>
            <a:off x="5759355" y="1188719"/>
            <a:ext cx="6432645" cy="5246276"/>
            <a:chOff x="5759355" y="1188719"/>
            <a:chExt cx="6432645" cy="5246276"/>
          </a:xfrm>
        </p:grpSpPr>
        <p:pic>
          <p:nvPicPr>
            <p:cNvPr id="9220" name="Picture 4" descr="https://upload.wikimedia.org/wikipedia/commons/thumb/7/7e/Arak_Heavy_Water4.JPG/1280px-Arak_Heavy_Water4.JPG">
              <a:extLst>
                <a:ext uri="{FF2B5EF4-FFF2-40B4-BE49-F238E27FC236}">
                  <a16:creationId xmlns:a16="http://schemas.microsoft.com/office/drawing/2014/main" id="{2ABC41A6-A4F8-402B-8095-9E3A3EB73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355" y="1188719"/>
              <a:ext cx="6432645" cy="47846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BEC3F66-A3FE-44D4-B9CA-31094810B898}"/>
                </a:ext>
              </a:extLst>
            </p:cNvPr>
            <p:cNvSpPr txBox="1"/>
            <p:nvPr/>
          </p:nvSpPr>
          <p:spPr>
            <a:xfrm>
              <a:off x="5759355" y="5973330"/>
              <a:ext cx="6432644" cy="461665"/>
            </a:xfrm>
            <a:prstGeom prst="rect">
              <a:avLst/>
            </a:prstGeom>
            <a:noFill/>
          </p:spPr>
          <p:txBody>
            <a:bodyPr wrap="square" rtlCol="0">
              <a:spAutoFit/>
            </a:bodyPr>
            <a:lstStyle/>
            <a:p>
              <a:pPr algn="ctr"/>
              <a:r>
                <a:rPr lang="en-US" sz="2400" i="1" dirty="0"/>
                <a:t>Arak Heavy Water Reactor (Iran)</a:t>
              </a:r>
            </a:p>
          </p:txBody>
        </p:sp>
      </p:grpSp>
    </p:spTree>
    <p:extLst>
      <p:ext uri="{BB962C8B-B14F-4D97-AF65-F5344CB8AC3E}">
        <p14:creationId xmlns:p14="http://schemas.microsoft.com/office/powerpoint/2010/main" val="2578638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EAAD-FD14-41AB-9DAC-05594DE64D3D}"/>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9309D958-6724-4BF8-A71B-CC13D657C6EF}"/>
              </a:ext>
            </a:extLst>
          </p:cNvPr>
          <p:cNvSpPr>
            <a:spLocks noGrp="1"/>
          </p:cNvSpPr>
          <p:nvPr>
            <p:ph idx="1"/>
          </p:nvPr>
        </p:nvSpPr>
        <p:spPr/>
        <p:txBody>
          <a:bodyPr/>
          <a:lstStyle/>
          <a:p>
            <a:r>
              <a:rPr lang="en-US" dirty="0"/>
              <a:t>Does the NPT favor weapons states?</a:t>
            </a:r>
          </a:p>
          <a:p>
            <a:r>
              <a:rPr lang="en-US" dirty="0"/>
              <a:t>Is disarmament or deterrence more effective at preventing nuclear war?</a:t>
            </a:r>
          </a:p>
          <a:p>
            <a:pPr lvl="1"/>
            <a:r>
              <a:rPr lang="en-US" dirty="0"/>
              <a:t>Marginal Utility: as the number of nuclear weapons decreases, the utility of having one nuclear weapon increases.</a:t>
            </a:r>
          </a:p>
        </p:txBody>
      </p:sp>
    </p:spTree>
    <p:extLst>
      <p:ext uri="{BB962C8B-B14F-4D97-AF65-F5344CB8AC3E}">
        <p14:creationId xmlns:p14="http://schemas.microsoft.com/office/powerpoint/2010/main" val="1531514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8998-B12A-4010-BC4C-E23882D98737}"/>
              </a:ext>
            </a:extLst>
          </p:cNvPr>
          <p:cNvSpPr>
            <a:spLocks noGrp="1"/>
          </p:cNvSpPr>
          <p:nvPr>
            <p:ph type="title"/>
          </p:nvPr>
        </p:nvSpPr>
        <p:spPr/>
        <p:txBody>
          <a:bodyPr/>
          <a:lstStyle/>
          <a:p>
            <a:r>
              <a:rPr lang="en-US" dirty="0"/>
              <a:t>Overview: Nuclear Safeguards</a:t>
            </a:r>
          </a:p>
        </p:txBody>
      </p:sp>
      <p:sp>
        <p:nvSpPr>
          <p:cNvPr id="3" name="Content Placeholder 2">
            <a:extLst>
              <a:ext uri="{FF2B5EF4-FFF2-40B4-BE49-F238E27FC236}">
                <a16:creationId xmlns:a16="http://schemas.microsoft.com/office/drawing/2014/main" id="{E45434A0-78D1-4E36-8BB2-E14AE4527766}"/>
              </a:ext>
            </a:extLst>
          </p:cNvPr>
          <p:cNvSpPr>
            <a:spLocks noGrp="1"/>
          </p:cNvSpPr>
          <p:nvPr>
            <p:ph idx="1"/>
          </p:nvPr>
        </p:nvSpPr>
        <p:spPr>
          <a:xfrm>
            <a:off x="464024" y="1433015"/>
            <a:ext cx="11354936" cy="4743948"/>
          </a:xfrm>
        </p:spPr>
        <p:txBody>
          <a:bodyPr>
            <a:noAutofit/>
          </a:bodyPr>
          <a:lstStyle/>
          <a:p>
            <a:r>
              <a:rPr lang="en-US" dirty="0"/>
              <a:t>Verification that a state is not using civil nuclear technology for weapons development (e.g. enrichment, reprocessing)</a:t>
            </a:r>
          </a:p>
          <a:p>
            <a:r>
              <a:rPr lang="en-US" dirty="0"/>
              <a:t>The International Atomic Energy Agency (IAEA) inspects nuclear facilities that participate in non-proliferation </a:t>
            </a:r>
            <a:br>
              <a:rPr lang="en-US" dirty="0"/>
            </a:br>
            <a:r>
              <a:rPr lang="en-US" dirty="0"/>
              <a:t>initiatives</a:t>
            </a:r>
          </a:p>
          <a:p>
            <a:r>
              <a:rPr lang="en-US" dirty="0"/>
              <a:t>Most countries are voluntarily enrolled</a:t>
            </a:r>
            <a:br>
              <a:rPr lang="en-US" dirty="0"/>
            </a:br>
            <a:r>
              <a:rPr lang="en-US" dirty="0"/>
              <a:t>in non-proliferation initiatives</a:t>
            </a:r>
            <a:br>
              <a:rPr lang="en-US" dirty="0"/>
            </a:br>
            <a:r>
              <a:rPr lang="en-US" dirty="0"/>
              <a:t>and have been since 1970</a:t>
            </a:r>
          </a:p>
          <a:p>
            <a:r>
              <a:rPr lang="en-US" dirty="0"/>
              <a:t>Countries have diplomatic and </a:t>
            </a:r>
            <a:br>
              <a:rPr lang="en-US" dirty="0"/>
            </a:br>
            <a:r>
              <a:rPr lang="en-US" dirty="0"/>
              <a:t>economic incentives to participate</a:t>
            </a:r>
          </a:p>
        </p:txBody>
      </p:sp>
      <p:pic>
        <p:nvPicPr>
          <p:cNvPr id="10244" name="Picture 4" descr="Image result for india nuclear">
            <a:extLst>
              <a:ext uri="{FF2B5EF4-FFF2-40B4-BE49-F238E27FC236}">
                <a16:creationId xmlns:a16="http://schemas.microsoft.com/office/drawing/2014/main" id="{E533379A-E136-458A-94BD-B82A7883D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720" y="3232288"/>
            <a:ext cx="5669280" cy="31889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E7A1DB-A669-4304-8E05-B4E52C568280}"/>
              </a:ext>
            </a:extLst>
          </p:cNvPr>
          <p:cNvSpPr txBox="1"/>
          <p:nvPr/>
        </p:nvSpPr>
        <p:spPr>
          <a:xfrm>
            <a:off x="6522720" y="6421258"/>
            <a:ext cx="5669280" cy="461665"/>
          </a:xfrm>
          <a:prstGeom prst="rect">
            <a:avLst/>
          </a:prstGeom>
          <a:noFill/>
        </p:spPr>
        <p:txBody>
          <a:bodyPr wrap="square" rtlCol="0">
            <a:spAutoFit/>
          </a:bodyPr>
          <a:lstStyle/>
          <a:p>
            <a:pPr algn="ctr"/>
            <a:r>
              <a:rPr lang="en-US" sz="2400" i="1" dirty="0"/>
              <a:t>Agni 4 Missile (New Delhi, India)</a:t>
            </a:r>
          </a:p>
        </p:txBody>
      </p:sp>
    </p:spTree>
    <p:extLst>
      <p:ext uri="{BB962C8B-B14F-4D97-AF65-F5344CB8AC3E}">
        <p14:creationId xmlns:p14="http://schemas.microsoft.com/office/powerpoint/2010/main" val="574659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C863-CC4F-4E5E-AECD-488FE4F4FDE8}"/>
              </a:ext>
            </a:extLst>
          </p:cNvPr>
          <p:cNvSpPr>
            <a:spLocks noGrp="1"/>
          </p:cNvSpPr>
          <p:nvPr>
            <p:ph type="title"/>
          </p:nvPr>
        </p:nvSpPr>
        <p:spPr/>
        <p:txBody>
          <a:bodyPr/>
          <a:lstStyle/>
          <a:p>
            <a:r>
              <a:rPr lang="en-US" dirty="0"/>
              <a:t>IAEA Inspections</a:t>
            </a:r>
          </a:p>
        </p:txBody>
      </p:sp>
      <p:sp>
        <p:nvSpPr>
          <p:cNvPr id="3" name="Content Placeholder 2">
            <a:extLst>
              <a:ext uri="{FF2B5EF4-FFF2-40B4-BE49-F238E27FC236}">
                <a16:creationId xmlns:a16="http://schemas.microsoft.com/office/drawing/2014/main" id="{1876B8F1-4C09-4491-8C5B-E1A43E16EBE5}"/>
              </a:ext>
            </a:extLst>
          </p:cNvPr>
          <p:cNvSpPr>
            <a:spLocks noGrp="1"/>
          </p:cNvSpPr>
          <p:nvPr>
            <p:ph idx="1"/>
          </p:nvPr>
        </p:nvSpPr>
        <p:spPr>
          <a:xfrm>
            <a:off x="464023" y="1433014"/>
            <a:ext cx="5341403" cy="5424985"/>
          </a:xfrm>
        </p:spPr>
        <p:txBody>
          <a:bodyPr>
            <a:noAutofit/>
          </a:bodyPr>
          <a:lstStyle/>
          <a:p>
            <a:r>
              <a:rPr lang="en-US" dirty="0"/>
              <a:t>Material accountancy: inspectors verify that a state has only what nuclear materials it claims to have</a:t>
            </a:r>
          </a:p>
          <a:p>
            <a:r>
              <a:rPr lang="en-US" dirty="0"/>
              <a:t>Safeguards technology:</a:t>
            </a:r>
          </a:p>
          <a:p>
            <a:pPr lvl="1"/>
            <a:r>
              <a:rPr lang="en-US" dirty="0"/>
              <a:t>Seals</a:t>
            </a:r>
          </a:p>
          <a:p>
            <a:pPr lvl="1"/>
            <a:r>
              <a:rPr lang="en-US" dirty="0"/>
              <a:t>Surveillance systems</a:t>
            </a:r>
          </a:p>
          <a:p>
            <a:pPr lvl="1"/>
            <a:r>
              <a:rPr lang="en-US" dirty="0"/>
              <a:t>Physical security</a:t>
            </a:r>
          </a:p>
          <a:p>
            <a:r>
              <a:rPr lang="en-US" dirty="0"/>
              <a:t>Inspections happen routinely, or by surprise (with cause)</a:t>
            </a:r>
          </a:p>
          <a:p>
            <a:r>
              <a:rPr lang="en-US" dirty="0"/>
              <a:t>Inspectors are hired from all over the world and work a limited number of years</a:t>
            </a:r>
          </a:p>
        </p:txBody>
      </p:sp>
      <p:pic>
        <p:nvPicPr>
          <p:cNvPr id="11268" name="Picture 4" descr="Image result for iaea inspectors">
            <a:extLst>
              <a:ext uri="{FF2B5EF4-FFF2-40B4-BE49-F238E27FC236}">
                <a16:creationId xmlns:a16="http://schemas.microsoft.com/office/drawing/2014/main" id="{209BB4EF-D44D-4DD0-89FF-CC3D2F456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428" y="1352550"/>
            <a:ext cx="6386571" cy="42430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1D5A0AD-D40A-4E72-808B-77A26CDAE143}"/>
              </a:ext>
            </a:extLst>
          </p:cNvPr>
          <p:cNvSpPr txBox="1"/>
          <p:nvPr/>
        </p:nvSpPr>
        <p:spPr>
          <a:xfrm>
            <a:off x="5805428" y="5595582"/>
            <a:ext cx="6386572" cy="461665"/>
          </a:xfrm>
          <a:prstGeom prst="rect">
            <a:avLst/>
          </a:prstGeom>
          <a:noFill/>
        </p:spPr>
        <p:txBody>
          <a:bodyPr wrap="square" rtlCol="0">
            <a:spAutoFit/>
          </a:bodyPr>
          <a:lstStyle/>
          <a:p>
            <a:pPr algn="ctr"/>
            <a:r>
              <a:rPr lang="en-US" sz="2400" i="1" dirty="0"/>
              <a:t>IAEA Inspectors (Fukushima, Japan)</a:t>
            </a:r>
          </a:p>
        </p:txBody>
      </p:sp>
    </p:spTree>
    <p:extLst>
      <p:ext uri="{BB962C8B-B14F-4D97-AF65-F5344CB8AC3E}">
        <p14:creationId xmlns:p14="http://schemas.microsoft.com/office/powerpoint/2010/main" val="424377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9E79F4-2CDC-4954-90B6-E415F55B8C66}"/>
              </a:ext>
            </a:extLst>
          </p:cNvPr>
          <p:cNvPicPr>
            <a:picLocks noChangeAspect="1"/>
          </p:cNvPicPr>
          <p:nvPr/>
        </p:nvPicPr>
        <p:blipFill rotWithShape="1">
          <a:blip r:embed="rId3"/>
          <a:srcRect l="23763" t="12936" r="43020" b="33598"/>
          <a:stretch/>
        </p:blipFill>
        <p:spPr>
          <a:xfrm>
            <a:off x="464023" y="1188719"/>
            <a:ext cx="6018664" cy="5449333"/>
          </a:xfrm>
          <a:prstGeom prst="rect">
            <a:avLst/>
          </a:prstGeom>
        </p:spPr>
      </p:pic>
      <p:sp>
        <p:nvSpPr>
          <p:cNvPr id="2" name="Title 1">
            <a:extLst>
              <a:ext uri="{FF2B5EF4-FFF2-40B4-BE49-F238E27FC236}">
                <a16:creationId xmlns:a16="http://schemas.microsoft.com/office/drawing/2014/main" id="{61C6C9BF-DC33-4D30-9226-0034FD8B78F1}"/>
              </a:ext>
            </a:extLst>
          </p:cNvPr>
          <p:cNvSpPr>
            <a:spLocks noGrp="1"/>
          </p:cNvSpPr>
          <p:nvPr>
            <p:ph type="title"/>
          </p:nvPr>
        </p:nvSpPr>
        <p:spPr/>
        <p:txBody>
          <a:bodyPr/>
          <a:lstStyle/>
          <a:p>
            <a:r>
              <a:rPr lang="en-US" dirty="0"/>
              <a:t>Significant Quantities</a:t>
            </a:r>
          </a:p>
        </p:txBody>
      </p:sp>
      <p:sp>
        <p:nvSpPr>
          <p:cNvPr id="6" name="Content Placeholder 2">
            <a:extLst>
              <a:ext uri="{FF2B5EF4-FFF2-40B4-BE49-F238E27FC236}">
                <a16:creationId xmlns:a16="http://schemas.microsoft.com/office/drawing/2014/main" id="{B44098EB-8D90-4F6C-80CE-40521144DB64}"/>
              </a:ext>
            </a:extLst>
          </p:cNvPr>
          <p:cNvSpPr>
            <a:spLocks noGrp="1"/>
          </p:cNvSpPr>
          <p:nvPr>
            <p:ph idx="1"/>
          </p:nvPr>
        </p:nvSpPr>
        <p:spPr>
          <a:xfrm>
            <a:off x="6482686" y="1433014"/>
            <a:ext cx="5554639" cy="5424985"/>
          </a:xfrm>
        </p:spPr>
        <p:txBody>
          <a:bodyPr>
            <a:noAutofit/>
          </a:bodyPr>
          <a:lstStyle/>
          <a:p>
            <a:pPr marL="0" indent="0">
              <a:buNone/>
            </a:pPr>
            <a:r>
              <a:rPr lang="en-US" dirty="0"/>
              <a:t>Significant quantity (SQ): the approximate amount of nuclear material for which the possibility of manufacturing a nuclear explosive device cannot be excluded. Significant quantities take into account unavoidable losses due to conversion and manufacturing processes and should not be confused with critical masses. Significant quantities are used in establishing the quantity component of the IAEA inspection goal.</a:t>
            </a:r>
          </a:p>
        </p:txBody>
      </p:sp>
    </p:spTree>
    <p:extLst>
      <p:ext uri="{BB962C8B-B14F-4D97-AF65-F5344CB8AC3E}">
        <p14:creationId xmlns:p14="http://schemas.microsoft.com/office/powerpoint/2010/main" val="1915373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79EB1-4EA2-42ED-A17A-BF928D421B52}"/>
              </a:ext>
            </a:extLst>
          </p:cNvPr>
          <p:cNvSpPr>
            <a:spLocks noGrp="1"/>
          </p:cNvSpPr>
          <p:nvPr>
            <p:ph type="title"/>
          </p:nvPr>
        </p:nvSpPr>
        <p:spPr/>
        <p:txBody>
          <a:bodyPr/>
          <a:lstStyle/>
          <a:p>
            <a:r>
              <a:rPr lang="en-US" dirty="0"/>
              <a:t>Nuclear Non-Proliferation Treaty (1970)</a:t>
            </a:r>
          </a:p>
        </p:txBody>
      </p:sp>
      <p:sp>
        <p:nvSpPr>
          <p:cNvPr id="3" name="Content Placeholder 2">
            <a:extLst>
              <a:ext uri="{FF2B5EF4-FFF2-40B4-BE49-F238E27FC236}">
                <a16:creationId xmlns:a16="http://schemas.microsoft.com/office/drawing/2014/main" id="{C5888571-8DDA-4D75-B088-7529D52B4703}"/>
              </a:ext>
            </a:extLst>
          </p:cNvPr>
          <p:cNvSpPr>
            <a:spLocks noGrp="1"/>
          </p:cNvSpPr>
          <p:nvPr>
            <p:ph idx="1"/>
          </p:nvPr>
        </p:nvSpPr>
        <p:spPr>
          <a:xfrm>
            <a:off x="838200" y="1419368"/>
            <a:ext cx="5895151" cy="5438632"/>
          </a:xfrm>
        </p:spPr>
        <p:txBody>
          <a:bodyPr>
            <a:noAutofit/>
          </a:bodyPr>
          <a:lstStyle/>
          <a:p>
            <a:r>
              <a:rPr lang="en-US" dirty="0"/>
              <a:t>Goals: </a:t>
            </a:r>
          </a:p>
          <a:p>
            <a:pPr lvl="1"/>
            <a:r>
              <a:rPr lang="en-US" dirty="0"/>
              <a:t>Promote peaceful uses of nuclear technology </a:t>
            </a:r>
          </a:p>
          <a:p>
            <a:pPr lvl="1"/>
            <a:r>
              <a:rPr lang="en-US" dirty="0"/>
              <a:t>Prevent spread of nuclear weapons technology</a:t>
            </a:r>
          </a:p>
          <a:p>
            <a:r>
              <a:rPr lang="en-US" dirty="0"/>
              <a:t>Central bargain: </a:t>
            </a:r>
          </a:p>
          <a:p>
            <a:pPr lvl="1"/>
            <a:r>
              <a:rPr lang="en-US" dirty="0"/>
              <a:t>Non-nuclear weapon states will never acquire nuclear weapons </a:t>
            </a:r>
          </a:p>
          <a:p>
            <a:pPr lvl="1"/>
            <a:r>
              <a:rPr lang="en-US" dirty="0"/>
              <a:t>Nuclear-weapon states will share the benefits of peaceful nuclear technology and pursue nuclear disarmament to eliminate nuclear arsenals</a:t>
            </a:r>
          </a:p>
        </p:txBody>
      </p:sp>
      <p:pic>
        <p:nvPicPr>
          <p:cNvPr id="4" name="Picture 2" descr="https://qph.fs.quoracdn.net/main-qimg-b9110fe518cf233a44d8fb4c9398ec6e">
            <a:extLst>
              <a:ext uri="{FF2B5EF4-FFF2-40B4-BE49-F238E27FC236}">
                <a16:creationId xmlns:a16="http://schemas.microsoft.com/office/drawing/2014/main" id="{2C869104-489F-4AED-BB5A-41BF95152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351" y="1206975"/>
            <a:ext cx="5458649" cy="565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942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ACD8C-237F-42B9-80BE-CF8F8AD9D247}"/>
              </a:ext>
            </a:extLst>
          </p:cNvPr>
          <p:cNvSpPr>
            <a:spLocks noGrp="1"/>
          </p:cNvSpPr>
          <p:nvPr>
            <p:ph type="title"/>
          </p:nvPr>
        </p:nvSpPr>
        <p:spPr/>
        <p:txBody>
          <a:bodyPr/>
          <a:lstStyle/>
          <a:p>
            <a:r>
              <a:rPr lang="en-US" dirty="0"/>
              <a:t>NPT Pillar #1: Non-Proliferation</a:t>
            </a:r>
          </a:p>
        </p:txBody>
      </p:sp>
      <p:sp>
        <p:nvSpPr>
          <p:cNvPr id="3" name="Content Placeholder 2">
            <a:extLst>
              <a:ext uri="{FF2B5EF4-FFF2-40B4-BE49-F238E27FC236}">
                <a16:creationId xmlns:a16="http://schemas.microsoft.com/office/drawing/2014/main" id="{088C7097-BA4C-4F4E-8990-CA46AF3CD055}"/>
              </a:ext>
            </a:extLst>
          </p:cNvPr>
          <p:cNvSpPr>
            <a:spLocks noGrp="1"/>
          </p:cNvSpPr>
          <p:nvPr>
            <p:ph idx="1"/>
          </p:nvPr>
        </p:nvSpPr>
        <p:spPr>
          <a:xfrm>
            <a:off x="464025" y="1433015"/>
            <a:ext cx="4217158" cy="5027304"/>
          </a:xfrm>
        </p:spPr>
        <p:txBody>
          <a:bodyPr/>
          <a:lstStyle/>
          <a:p>
            <a:r>
              <a:rPr lang="en-US" dirty="0"/>
              <a:t>Nuclear-weapons states can’t transfer nuclear weapon technology or help non-nuclear weapon states build weapons</a:t>
            </a:r>
          </a:p>
          <a:p>
            <a:r>
              <a:rPr lang="en-US" dirty="0"/>
              <a:t>Non-nuclear weapons states can’t acquire nuclear weapons, and they accept IAEA safeguards inspections</a:t>
            </a:r>
          </a:p>
        </p:txBody>
      </p:sp>
      <p:grpSp>
        <p:nvGrpSpPr>
          <p:cNvPr id="5" name="Group 4">
            <a:extLst>
              <a:ext uri="{FF2B5EF4-FFF2-40B4-BE49-F238E27FC236}">
                <a16:creationId xmlns:a16="http://schemas.microsoft.com/office/drawing/2014/main" id="{B7ED3FC9-F999-401A-8F5A-96E60E289C33}"/>
              </a:ext>
            </a:extLst>
          </p:cNvPr>
          <p:cNvGrpSpPr/>
          <p:nvPr/>
        </p:nvGrpSpPr>
        <p:grpSpPr>
          <a:xfrm>
            <a:off x="4926842" y="1433015"/>
            <a:ext cx="7265158" cy="5318566"/>
            <a:chOff x="4926842" y="1433015"/>
            <a:chExt cx="7265158" cy="5318566"/>
          </a:xfrm>
        </p:grpSpPr>
        <p:pic>
          <p:nvPicPr>
            <p:cNvPr id="6146" name="Picture 2" descr="Image result for iran centrifuges">
              <a:extLst>
                <a:ext uri="{FF2B5EF4-FFF2-40B4-BE49-F238E27FC236}">
                  <a16:creationId xmlns:a16="http://schemas.microsoft.com/office/drawing/2014/main" id="{42212073-BFFE-47B4-AC28-10C523501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6842" y="1433015"/>
              <a:ext cx="7265158" cy="48434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42B6CD3-96C3-4D4F-A752-74C914CE9C09}"/>
                </a:ext>
              </a:extLst>
            </p:cNvPr>
            <p:cNvSpPr txBox="1"/>
            <p:nvPr/>
          </p:nvSpPr>
          <p:spPr>
            <a:xfrm>
              <a:off x="4926842" y="6289916"/>
              <a:ext cx="7265158" cy="461665"/>
            </a:xfrm>
            <a:prstGeom prst="rect">
              <a:avLst/>
            </a:prstGeom>
            <a:noFill/>
          </p:spPr>
          <p:txBody>
            <a:bodyPr wrap="square" rtlCol="0">
              <a:spAutoFit/>
            </a:bodyPr>
            <a:lstStyle/>
            <a:p>
              <a:pPr algn="ctr"/>
              <a:r>
                <a:rPr lang="en-US" sz="2400" i="1" dirty="0"/>
                <a:t>Centrifuge Enrichment Facility (Iran)</a:t>
              </a:r>
            </a:p>
          </p:txBody>
        </p:sp>
      </p:grpSp>
    </p:spTree>
    <p:extLst>
      <p:ext uri="{BB962C8B-B14F-4D97-AF65-F5344CB8AC3E}">
        <p14:creationId xmlns:p14="http://schemas.microsoft.com/office/powerpoint/2010/main" val="2870056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7033-9B74-4F0B-9C9D-1CB88781C98D}"/>
              </a:ext>
            </a:extLst>
          </p:cNvPr>
          <p:cNvSpPr>
            <a:spLocks noGrp="1"/>
          </p:cNvSpPr>
          <p:nvPr>
            <p:ph type="title"/>
          </p:nvPr>
        </p:nvSpPr>
        <p:spPr/>
        <p:txBody>
          <a:bodyPr/>
          <a:lstStyle/>
          <a:p>
            <a:r>
              <a:rPr lang="en-US" dirty="0"/>
              <a:t>NPT Pillar #2: Disarmament</a:t>
            </a:r>
          </a:p>
        </p:txBody>
      </p:sp>
      <p:sp>
        <p:nvSpPr>
          <p:cNvPr id="3" name="Content Placeholder 2">
            <a:extLst>
              <a:ext uri="{FF2B5EF4-FFF2-40B4-BE49-F238E27FC236}">
                <a16:creationId xmlns:a16="http://schemas.microsoft.com/office/drawing/2014/main" id="{E71C278A-C19B-4381-B206-740CF6ED4C65}"/>
              </a:ext>
            </a:extLst>
          </p:cNvPr>
          <p:cNvSpPr>
            <a:spLocks noGrp="1"/>
          </p:cNvSpPr>
          <p:nvPr>
            <p:ph idx="1"/>
          </p:nvPr>
        </p:nvSpPr>
        <p:spPr>
          <a:xfrm>
            <a:off x="464024" y="1433014"/>
            <a:ext cx="5008728" cy="5424985"/>
          </a:xfrm>
        </p:spPr>
        <p:txBody>
          <a:bodyPr>
            <a:normAutofit/>
          </a:bodyPr>
          <a:lstStyle/>
          <a:p>
            <a:r>
              <a:rPr lang="en-US" dirty="0"/>
              <a:t>Nuclear weapons states undertake “good-faith negotiations” to reduce nuclear arsenals</a:t>
            </a:r>
          </a:p>
          <a:p>
            <a:r>
              <a:rPr lang="en-US" dirty="0"/>
              <a:t>No specific requirements or timelines for reducing nuclear arsenals</a:t>
            </a:r>
          </a:p>
          <a:p>
            <a:r>
              <a:rPr lang="en-US" dirty="0"/>
              <a:t>USA and Russia have been trying to negotiate disarmament since before the NPT was entered (SALT I, SALT II, SORT)</a:t>
            </a:r>
          </a:p>
        </p:txBody>
      </p:sp>
      <p:pic>
        <p:nvPicPr>
          <p:cNvPr id="7170" name="Picture 2" descr="Image result for north korea">
            <a:extLst>
              <a:ext uri="{FF2B5EF4-FFF2-40B4-BE49-F238E27FC236}">
                <a16:creationId xmlns:a16="http://schemas.microsoft.com/office/drawing/2014/main" id="{044A9CE5-1CEA-4A0D-8293-035A41DB7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752" y="1433015"/>
            <a:ext cx="6719248" cy="44818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F3326C-3880-4527-8327-2464E1149A43}"/>
              </a:ext>
            </a:extLst>
          </p:cNvPr>
          <p:cNvSpPr txBox="1"/>
          <p:nvPr/>
        </p:nvSpPr>
        <p:spPr>
          <a:xfrm>
            <a:off x="5472752" y="5914897"/>
            <a:ext cx="6719248" cy="461665"/>
          </a:xfrm>
          <a:prstGeom prst="rect">
            <a:avLst/>
          </a:prstGeom>
          <a:noFill/>
        </p:spPr>
        <p:txBody>
          <a:bodyPr wrap="square" rtlCol="0">
            <a:spAutoFit/>
          </a:bodyPr>
          <a:lstStyle/>
          <a:p>
            <a:pPr algn="ctr"/>
            <a:r>
              <a:rPr lang="en-US" sz="2400" i="1" dirty="0"/>
              <a:t>Military Parade (Pyongyang, North Korea)</a:t>
            </a:r>
          </a:p>
        </p:txBody>
      </p:sp>
    </p:spTree>
    <p:extLst>
      <p:ext uri="{BB962C8B-B14F-4D97-AF65-F5344CB8AC3E}">
        <p14:creationId xmlns:p14="http://schemas.microsoft.com/office/powerpoint/2010/main" val="1740981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96B5A-C094-451C-8EA9-DD7C1F05B72F}"/>
              </a:ext>
            </a:extLst>
          </p:cNvPr>
          <p:cNvSpPr>
            <a:spLocks noGrp="1"/>
          </p:cNvSpPr>
          <p:nvPr>
            <p:ph type="title"/>
          </p:nvPr>
        </p:nvSpPr>
        <p:spPr/>
        <p:txBody>
          <a:bodyPr/>
          <a:lstStyle/>
          <a:p>
            <a:r>
              <a:rPr lang="en-US" dirty="0"/>
              <a:t>Progress for Disarmament</a:t>
            </a:r>
          </a:p>
        </p:txBody>
      </p:sp>
      <p:sp>
        <p:nvSpPr>
          <p:cNvPr id="3" name="Content Placeholder 2">
            <a:extLst>
              <a:ext uri="{FF2B5EF4-FFF2-40B4-BE49-F238E27FC236}">
                <a16:creationId xmlns:a16="http://schemas.microsoft.com/office/drawing/2014/main" id="{32C4552F-D7A1-4A52-9624-3F6207FF81F3}"/>
              </a:ext>
            </a:extLst>
          </p:cNvPr>
          <p:cNvSpPr>
            <a:spLocks noGrp="1"/>
          </p:cNvSpPr>
          <p:nvPr>
            <p:ph idx="1"/>
          </p:nvPr>
        </p:nvSpPr>
        <p:spPr>
          <a:xfrm>
            <a:off x="464024" y="1433014"/>
            <a:ext cx="6591870" cy="5424985"/>
          </a:xfrm>
        </p:spPr>
        <p:txBody>
          <a:bodyPr>
            <a:noAutofit/>
          </a:bodyPr>
          <a:lstStyle/>
          <a:p>
            <a:r>
              <a:rPr lang="en-US" dirty="0"/>
              <a:t>Recent US-Russia Treaties:</a:t>
            </a:r>
          </a:p>
          <a:p>
            <a:pPr lvl="1"/>
            <a:r>
              <a:rPr lang="en-US" dirty="0"/>
              <a:t>Plutonium Management and Disposition Agreement (2000)</a:t>
            </a:r>
          </a:p>
          <a:p>
            <a:pPr lvl="2"/>
            <a:r>
              <a:rPr lang="en-US" dirty="0"/>
              <a:t>Convert non-essential Pu into MOX fuel for reactors</a:t>
            </a:r>
          </a:p>
          <a:p>
            <a:pPr lvl="2"/>
            <a:r>
              <a:rPr lang="en-US" dirty="0"/>
              <a:t>Convert 34 tons of Pu each (17,000 nuclear weapons combined)</a:t>
            </a:r>
          </a:p>
          <a:p>
            <a:pPr lvl="2"/>
            <a:r>
              <a:rPr lang="en-US" dirty="0"/>
              <a:t>Russia successfully operated MOX plant, US had funding and technical problems</a:t>
            </a:r>
          </a:p>
          <a:p>
            <a:pPr lvl="2"/>
            <a:r>
              <a:rPr lang="en-US" dirty="0"/>
              <a:t>Russia suspended the treaty due to US failure to comply</a:t>
            </a:r>
          </a:p>
          <a:p>
            <a:pPr lvl="1"/>
            <a:r>
              <a:rPr lang="en-US" dirty="0"/>
              <a:t>New START (2011)</a:t>
            </a:r>
          </a:p>
          <a:p>
            <a:pPr lvl="2"/>
            <a:r>
              <a:rPr lang="en-US" dirty="0"/>
              <a:t>Limit of 1,550 deployed nuclear warheads each</a:t>
            </a:r>
          </a:p>
          <a:p>
            <a:pPr lvl="2"/>
            <a:r>
              <a:rPr lang="en-US" dirty="0"/>
              <a:t>Must have achieved this by 2018</a:t>
            </a:r>
          </a:p>
          <a:p>
            <a:pPr lvl="2"/>
            <a:r>
              <a:rPr lang="en-US" dirty="0"/>
              <a:t>Numbers currently fluctuate around 1,550</a:t>
            </a:r>
          </a:p>
        </p:txBody>
      </p:sp>
      <p:pic>
        <p:nvPicPr>
          <p:cNvPr id="5" name="Picture 2" descr="{{{image_alt}}}">
            <a:extLst>
              <a:ext uri="{FF2B5EF4-FFF2-40B4-BE49-F238E27FC236}">
                <a16:creationId xmlns:a16="http://schemas.microsoft.com/office/drawing/2014/main" id="{8C679B08-2117-498C-A9AA-32B5C857B8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77" r="14765"/>
          <a:stretch/>
        </p:blipFill>
        <p:spPr bwMode="auto">
          <a:xfrm>
            <a:off x="7055894" y="1433014"/>
            <a:ext cx="5136105" cy="4133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662AD7-8644-4487-A9BF-BA9B6F3BEA7D}"/>
              </a:ext>
            </a:extLst>
          </p:cNvPr>
          <p:cNvSpPr txBox="1"/>
          <p:nvPr/>
        </p:nvSpPr>
        <p:spPr>
          <a:xfrm>
            <a:off x="7055895" y="5626492"/>
            <a:ext cx="5136106" cy="830997"/>
          </a:xfrm>
          <a:prstGeom prst="rect">
            <a:avLst/>
          </a:prstGeom>
          <a:noFill/>
        </p:spPr>
        <p:txBody>
          <a:bodyPr wrap="square" rtlCol="0">
            <a:spAutoFit/>
          </a:bodyPr>
          <a:lstStyle/>
          <a:p>
            <a:pPr algn="ctr"/>
            <a:r>
              <a:rPr lang="en-US" sz="2400" i="1" dirty="0"/>
              <a:t>US and Russian presidents Obama and Medvedev after signing New START</a:t>
            </a:r>
          </a:p>
        </p:txBody>
      </p:sp>
    </p:spTree>
    <p:extLst>
      <p:ext uri="{BB962C8B-B14F-4D97-AF65-F5344CB8AC3E}">
        <p14:creationId xmlns:p14="http://schemas.microsoft.com/office/powerpoint/2010/main" val="3521884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32EF-FA1C-4C49-8D05-2A51BCEAAADD}"/>
              </a:ext>
            </a:extLst>
          </p:cNvPr>
          <p:cNvSpPr>
            <a:spLocks noGrp="1"/>
          </p:cNvSpPr>
          <p:nvPr>
            <p:ph type="title"/>
          </p:nvPr>
        </p:nvSpPr>
        <p:spPr/>
        <p:txBody>
          <a:bodyPr/>
          <a:lstStyle/>
          <a:p>
            <a:r>
              <a:rPr lang="en-US" dirty="0"/>
              <a:t>NPT Pillar #3: Peaceful Use of Nuclear Energy</a:t>
            </a:r>
          </a:p>
        </p:txBody>
      </p:sp>
      <p:sp>
        <p:nvSpPr>
          <p:cNvPr id="3" name="Content Placeholder 2">
            <a:extLst>
              <a:ext uri="{FF2B5EF4-FFF2-40B4-BE49-F238E27FC236}">
                <a16:creationId xmlns:a16="http://schemas.microsoft.com/office/drawing/2014/main" id="{F1E505DE-483B-4B51-8A7E-3E0F3B227D6D}"/>
              </a:ext>
            </a:extLst>
          </p:cNvPr>
          <p:cNvSpPr>
            <a:spLocks noGrp="1"/>
          </p:cNvSpPr>
          <p:nvPr>
            <p:ph idx="1"/>
          </p:nvPr>
        </p:nvSpPr>
        <p:spPr>
          <a:xfrm>
            <a:off x="464024" y="1433015"/>
            <a:ext cx="4271749" cy="4743948"/>
          </a:xfrm>
        </p:spPr>
        <p:txBody>
          <a:bodyPr/>
          <a:lstStyle/>
          <a:p>
            <a:r>
              <a:rPr lang="en-US" dirty="0"/>
              <a:t>All NPT parties have a right to develop and transfer peaceful nuclear power technology</a:t>
            </a:r>
          </a:p>
          <a:p>
            <a:r>
              <a:rPr lang="en-US" dirty="0"/>
              <a:t>Includes enrichment and reprocessing, but there are limits and IAEA inspections are necessary</a:t>
            </a:r>
          </a:p>
        </p:txBody>
      </p:sp>
      <p:pic>
        <p:nvPicPr>
          <p:cNvPr id="8194" name="Picture 2" descr="Image result for nuclear power">
            <a:extLst>
              <a:ext uri="{FF2B5EF4-FFF2-40B4-BE49-F238E27FC236}">
                <a16:creationId xmlns:a16="http://schemas.microsoft.com/office/drawing/2014/main" id="{E51BB576-5C00-47A7-B29B-42E9A185D1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175" r="13557"/>
          <a:stretch/>
        </p:blipFill>
        <p:spPr bwMode="auto">
          <a:xfrm>
            <a:off x="4735772" y="1433015"/>
            <a:ext cx="7456227" cy="5424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251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4817</TotalTime>
  <Words>736</Words>
  <Application>Microsoft Office PowerPoint</Application>
  <PresentationFormat>Widescreen</PresentationFormat>
  <Paragraphs>82</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International Safeguards</vt:lpstr>
      <vt:lpstr>Overview: Nuclear Safeguards</vt:lpstr>
      <vt:lpstr>IAEA Inspections</vt:lpstr>
      <vt:lpstr>Significant Quantities</vt:lpstr>
      <vt:lpstr>Nuclear Non-Proliferation Treaty (1970)</vt:lpstr>
      <vt:lpstr>NPT Pillar #1: Non-Proliferation</vt:lpstr>
      <vt:lpstr>NPT Pillar #2: Disarmament</vt:lpstr>
      <vt:lpstr>Progress for Disarmament</vt:lpstr>
      <vt:lpstr>NPT Pillar #3: Peaceful Use of Nuclear Energy</vt:lpstr>
      <vt:lpstr>Non-Signatories</vt:lpstr>
      <vt:lpstr>Iran Nuclear Deal</vt:lpstr>
      <vt:lpstr>Iran Nuclear Deal</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Fuel Cycle Overview</dc:title>
  <dc:creator>Alexandra</dc:creator>
  <cp:lastModifiedBy>Alexandra</cp:lastModifiedBy>
  <cp:revision>313</cp:revision>
  <dcterms:created xsi:type="dcterms:W3CDTF">2018-01-14T22:09:49Z</dcterms:created>
  <dcterms:modified xsi:type="dcterms:W3CDTF">2018-04-07T22:12:41Z</dcterms:modified>
</cp:coreProperties>
</file>