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2" r:id="rId3"/>
    <p:sldId id="273" r:id="rId4"/>
    <p:sldId id="263" r:id="rId5"/>
    <p:sldId id="262" r:id="rId6"/>
    <p:sldId id="274" r:id="rId7"/>
    <p:sldId id="265" r:id="rId8"/>
    <p:sldId id="266" r:id="rId9"/>
    <p:sldId id="275" r:id="rId10"/>
    <p:sldId id="258" r:id="rId11"/>
    <p:sldId id="277" r:id="rId12"/>
    <p:sldId id="278" r:id="rId13"/>
    <p:sldId id="259"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24"/>
  </p:normalViewPr>
  <p:slideViewPr>
    <p:cSldViewPr snapToGrid="0" snapToObjects="1">
      <p:cViewPr varScale="1">
        <p:scale>
          <a:sx n="90" d="100"/>
          <a:sy n="90" d="100"/>
        </p:scale>
        <p:origin x="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C838D-08BB-9746-863E-A1FA9136B6CD}" type="datetimeFigureOut">
              <a:rPr lang="en-US" smtClean="0"/>
              <a:t>4/16/18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FB5E4-DF63-5C4B-8508-BC5CEF2E362B}" type="slidenum">
              <a:rPr lang="en-US" smtClean="0"/>
              <a:t>‹#›</a:t>
            </a:fld>
            <a:endParaRPr lang="en-US"/>
          </a:p>
        </p:txBody>
      </p:sp>
    </p:spTree>
    <p:extLst>
      <p:ext uri="{BB962C8B-B14F-4D97-AF65-F5344CB8AC3E}">
        <p14:creationId xmlns:p14="http://schemas.microsoft.com/office/powerpoint/2010/main" val="47000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Georgia" charset="0"/>
              </a:rPr>
              <a:t>the heat is not renewed fast enough by the hot rocks and the temperature at the inlet decreases below the point that produces steam.</a:t>
            </a:r>
          </a:p>
          <a:p>
            <a:endParaRPr lang="en-US" dirty="0"/>
          </a:p>
        </p:txBody>
      </p:sp>
      <p:sp>
        <p:nvSpPr>
          <p:cNvPr id="4" name="Slide Number Placeholder 3"/>
          <p:cNvSpPr>
            <a:spLocks noGrp="1"/>
          </p:cNvSpPr>
          <p:nvPr>
            <p:ph type="sldNum" sz="quarter" idx="10"/>
          </p:nvPr>
        </p:nvSpPr>
        <p:spPr/>
        <p:txBody>
          <a:bodyPr/>
          <a:lstStyle/>
          <a:p>
            <a:fld id="{1B5FB5E4-DF63-5C4B-8508-BC5CEF2E362B}" type="slidenum">
              <a:rPr lang="en-US" smtClean="0"/>
              <a:t>7</a:t>
            </a:fld>
            <a:endParaRPr lang="en-US"/>
          </a:p>
        </p:txBody>
      </p:sp>
    </p:spTree>
    <p:extLst>
      <p:ext uri="{BB962C8B-B14F-4D97-AF65-F5344CB8AC3E}">
        <p14:creationId xmlns:p14="http://schemas.microsoft.com/office/powerpoint/2010/main" val="90096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16DF3-938B-E04B-887F-D11DC803AB3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48631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6DF3-938B-E04B-887F-D11DC803AB3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121737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6DF3-938B-E04B-887F-D11DC803AB3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137861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6DF3-938B-E04B-887F-D11DC803AB3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178354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16DF3-938B-E04B-887F-D11DC803AB37}"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202809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16DF3-938B-E04B-887F-D11DC803AB37}"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132030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16DF3-938B-E04B-887F-D11DC803AB37}" type="datetimeFigureOut">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39497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16DF3-938B-E04B-887F-D11DC803AB37}" type="datetimeFigureOut">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41438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6DF3-938B-E04B-887F-D11DC803AB37}" type="datetimeFigureOut">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25843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6DF3-938B-E04B-887F-D11DC803AB37}"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13474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6DF3-938B-E04B-887F-D11DC803AB37}"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5DF4B-E35E-9145-AEAE-64E38DFA489F}" type="slidenum">
              <a:rPr lang="en-US" smtClean="0"/>
              <a:t>‹#›</a:t>
            </a:fld>
            <a:endParaRPr lang="en-US"/>
          </a:p>
        </p:txBody>
      </p:sp>
    </p:spTree>
    <p:extLst>
      <p:ext uri="{BB962C8B-B14F-4D97-AF65-F5344CB8AC3E}">
        <p14:creationId xmlns:p14="http://schemas.microsoft.com/office/powerpoint/2010/main" val="16192140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16DF3-938B-E04B-887F-D11DC803AB37}" type="datetimeFigureOut">
              <a:rPr lang="en-US" smtClean="0"/>
              <a:t>4/16/18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5DF4B-E35E-9145-AEAE-64E38DFA489F}" type="slidenum">
              <a:rPr lang="en-US" smtClean="0"/>
              <a:t>‹#›</a:t>
            </a:fld>
            <a:endParaRPr lang="en-US"/>
          </a:p>
        </p:txBody>
      </p:sp>
    </p:spTree>
    <p:extLst>
      <p:ext uri="{BB962C8B-B14F-4D97-AF65-F5344CB8AC3E}">
        <p14:creationId xmlns:p14="http://schemas.microsoft.com/office/powerpoint/2010/main" val="64042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science/journal/03014215/65/supp/C" TargetMode="External"/><Relationship Id="rId4" Type="http://schemas.openxmlformats.org/officeDocument/2006/relationships/hyperlink" Target="https://www.sciencedirect.com/science/journal/01968904" TargetMode="External"/><Relationship Id="rId5" Type="http://schemas.openxmlformats.org/officeDocument/2006/relationships/hyperlink" Target="https://www.sciencedirect.com/science/journal/01968904/49/8" TargetMode="External"/><Relationship Id="rId1" Type="http://schemas.openxmlformats.org/officeDocument/2006/relationships/slideLayout" Target="../slideLayouts/slideLayout2.xml"/><Relationship Id="rId2" Type="http://schemas.openxmlformats.org/officeDocument/2006/relationships/hyperlink" Target="https://www.sciencedirect.com/science/journal/0301421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ia.nikkei.com/Tech-Science/Tech/Japan-tries-to-chip-away-at-mountain-of-disused-solar-panels?page=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0837" y="2152650"/>
            <a:ext cx="6210300" cy="4368800"/>
          </a:xfrm>
          <a:prstGeom prst="rect">
            <a:avLst/>
          </a:prstGeom>
        </p:spPr>
      </p:pic>
      <p:sp>
        <p:nvSpPr>
          <p:cNvPr id="2" name="Title 1"/>
          <p:cNvSpPr>
            <a:spLocks noGrp="1"/>
          </p:cNvSpPr>
          <p:nvPr>
            <p:ph type="ctrTitle"/>
          </p:nvPr>
        </p:nvSpPr>
        <p:spPr>
          <a:xfrm>
            <a:off x="1524000" y="-234950"/>
            <a:ext cx="9144000" cy="2387600"/>
          </a:xfrm>
        </p:spPr>
        <p:txBody>
          <a:bodyPr/>
          <a:lstStyle/>
          <a:p>
            <a:r>
              <a:rPr lang="en-US" dirty="0" smtClean="0">
                <a:latin typeface="Times New Roman" charset="0"/>
                <a:ea typeface="Times New Roman" charset="0"/>
                <a:cs typeface="Times New Roman" charset="0"/>
              </a:rPr>
              <a:t>Is Nuclear Energy Renewable and Sustainable?</a:t>
            </a:r>
            <a:endParaRPr lang="en-US" dirty="0">
              <a:latin typeface="Times New Roman" charset="0"/>
              <a:ea typeface="Times New Roman" charset="0"/>
              <a:cs typeface="Times New Roman" charset="0"/>
            </a:endParaRPr>
          </a:p>
        </p:txBody>
      </p:sp>
      <p:sp>
        <p:nvSpPr>
          <p:cNvPr id="3" name="Subtitle 2"/>
          <p:cNvSpPr>
            <a:spLocks noGrp="1"/>
          </p:cNvSpPr>
          <p:nvPr>
            <p:ph type="subTitle" idx="1"/>
          </p:nvPr>
        </p:nvSpPr>
        <p:spPr>
          <a:xfrm>
            <a:off x="1524000" y="5945188"/>
            <a:ext cx="9144000" cy="912812"/>
          </a:xfrm>
        </p:spPr>
        <p:txBody>
          <a:bodyPr/>
          <a:lstStyle/>
          <a:p>
            <a:r>
              <a:rPr lang="en-US" dirty="0" smtClean="0">
                <a:latin typeface="Times New Roman" charset="0"/>
                <a:ea typeface="Times New Roman" charset="0"/>
                <a:cs typeface="Times New Roman" charset="0"/>
              </a:rPr>
              <a:t>NE 231</a:t>
            </a:r>
          </a:p>
          <a:p>
            <a:r>
              <a:rPr lang="en-US" dirty="0" smtClean="0">
                <a:latin typeface="Times New Roman" charset="0"/>
                <a:ea typeface="Times New Roman" charset="0"/>
                <a:cs typeface="Times New Roman" charset="0"/>
              </a:rPr>
              <a:t>Spring 2018</a:t>
            </a:r>
          </a:p>
        </p:txBody>
      </p:sp>
    </p:spTree>
    <p:extLst>
      <p:ext uri="{BB962C8B-B14F-4D97-AF65-F5344CB8AC3E}">
        <p14:creationId xmlns:p14="http://schemas.microsoft.com/office/powerpoint/2010/main" val="17739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charset="0"/>
                <a:ea typeface="Times New Roman" charset="0"/>
                <a:cs typeface="Times New Roman" charset="0"/>
              </a:rPr>
              <a:t>Total Life Cycle Emissions</a:t>
            </a:r>
            <a:endParaRPr lang="en-US" sz="4000"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dirty="0">
                <a:latin typeface="Times New Roman" charset="0"/>
                <a:ea typeface="Times New Roman" charset="0"/>
                <a:cs typeface="Times New Roman" charset="0"/>
              </a:rPr>
              <a:t>Total life cycle GHG emissions from solar PV systems are similar to other renewables and nuclear energy, and much lower than </a:t>
            </a:r>
            <a:r>
              <a:rPr lang="en-US" dirty="0" smtClean="0">
                <a:latin typeface="Times New Roman" charset="0"/>
                <a:ea typeface="Times New Roman" charset="0"/>
                <a:cs typeface="Times New Roman" charset="0"/>
              </a:rPr>
              <a:t>coal.</a:t>
            </a:r>
          </a:p>
          <a:p>
            <a:r>
              <a:rPr lang="en-US" dirty="0" smtClean="0">
                <a:latin typeface="Times New Roman" charset="0"/>
                <a:ea typeface="Times New Roman" charset="0"/>
                <a:cs typeface="Times New Roman" charset="0"/>
              </a:rPr>
              <a:t>Ranges vary in literature but generally nuclear is slightly higher than wind and solar.</a:t>
            </a:r>
          </a:p>
          <a:p>
            <a:r>
              <a:rPr lang="en-US" dirty="0" smtClean="0">
                <a:latin typeface="Times New Roman" charset="0"/>
                <a:ea typeface="Times New Roman" charset="0"/>
                <a:cs typeface="Times New Roman" charset="0"/>
              </a:rPr>
              <a:t>“The majority of greenhouse gas emissions in the nuclear fuel cycle are caused in processing stages upstream and downstream from the plant…”</a:t>
            </a:r>
          </a:p>
        </p:txBody>
      </p:sp>
      <p:sp>
        <p:nvSpPr>
          <p:cNvPr id="4" name="TextBox 3"/>
          <p:cNvSpPr txBox="1"/>
          <p:nvPr/>
        </p:nvSpPr>
        <p:spPr>
          <a:xfrm>
            <a:off x="1172517" y="6022183"/>
            <a:ext cx="4131965" cy="923330"/>
          </a:xfrm>
          <a:prstGeom prst="rect">
            <a:avLst/>
          </a:prstGeom>
          <a:noFill/>
        </p:spPr>
        <p:txBody>
          <a:bodyPr wrap="none" rtlCol="0">
            <a:spAutoFit/>
          </a:bodyPr>
          <a:lstStyle/>
          <a:p>
            <a:r>
              <a:rPr lang="en-US" dirty="0">
                <a:hlinkClick r:id="rId2" tooltip="Go to Energy Policy on ScienceDirect"/>
              </a:rPr>
              <a:t>Energy Policy</a:t>
            </a:r>
            <a:endParaRPr lang="en-US" dirty="0"/>
          </a:p>
          <a:p>
            <a:r>
              <a:rPr lang="en-US" dirty="0">
                <a:hlinkClick r:id="rId3" tooltip="Go to table of contents for this volume/issue"/>
              </a:rPr>
              <a:t>Volume 65</a:t>
            </a:r>
            <a:r>
              <a:rPr lang="en-US" dirty="0"/>
              <a:t>, February 2014, Pages 229-244</a:t>
            </a:r>
          </a:p>
          <a:p>
            <a:endParaRPr lang="en-US" dirty="0"/>
          </a:p>
        </p:txBody>
      </p:sp>
      <p:sp>
        <p:nvSpPr>
          <p:cNvPr id="5" name="TextBox 4"/>
          <p:cNvSpPr txBox="1"/>
          <p:nvPr/>
        </p:nvSpPr>
        <p:spPr>
          <a:xfrm>
            <a:off x="6259136" y="6022183"/>
            <a:ext cx="4933210" cy="923330"/>
          </a:xfrm>
          <a:prstGeom prst="rect">
            <a:avLst/>
          </a:prstGeom>
          <a:noFill/>
        </p:spPr>
        <p:txBody>
          <a:bodyPr wrap="none" rtlCol="0">
            <a:spAutoFit/>
          </a:bodyPr>
          <a:lstStyle/>
          <a:p>
            <a:r>
              <a:rPr lang="en-US" u="sng" dirty="0">
                <a:hlinkClick r:id="rId4" tooltip="Go to Energy Conversion and Management on ScienceDirect"/>
              </a:rPr>
              <a:t>Energy Conversion and Management</a:t>
            </a:r>
            <a:endParaRPr lang="en-US" dirty="0"/>
          </a:p>
          <a:p>
            <a:r>
              <a:rPr lang="en-US" dirty="0">
                <a:hlinkClick r:id="rId5" tooltip="Go to table of contents for this volume/issue"/>
              </a:rPr>
              <a:t>Volume 49, Issue 8</a:t>
            </a:r>
            <a:r>
              <a:rPr lang="en-US" dirty="0"/>
              <a:t>, August 2008, Pages 2178-2199</a:t>
            </a:r>
          </a:p>
          <a:p>
            <a:endParaRPr lang="en-US" dirty="0"/>
          </a:p>
        </p:txBody>
      </p:sp>
    </p:spTree>
    <p:extLst>
      <p:ext uri="{BB962C8B-B14F-4D97-AF65-F5344CB8AC3E}">
        <p14:creationId xmlns:p14="http://schemas.microsoft.com/office/powerpoint/2010/main" val="109203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Expert Opinions</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charset="0"/>
                <a:ea typeface="Times New Roman" charset="0"/>
                <a:cs typeface="Times New Roman" charset="0"/>
              </a:rPr>
              <a:t>“But </a:t>
            </a:r>
            <a:r>
              <a:rPr lang="en-US" dirty="0">
                <a:latin typeface="Times New Roman" charset="0"/>
                <a:ea typeface="Times New Roman" charset="0"/>
                <a:cs typeface="Times New Roman" charset="0"/>
              </a:rPr>
              <a:t>one of the things we're discovering is that wind, like solar, is an actually relatively dilute source of energy. And so it takes a very large footprint on the land, a very large footprint in terms of materials, five to 10 times what you'd use for nuclear, and typically to get one gigawatt of electricity is on the order of 250 square miles of wind farm. In places like Denmark and Germany, they've maxed out on wind already. They've run out of good sites. The power lines are getting overloaded. And you peak out. Likewise, with solar, especially here in California, we're discovering that the 80 solar farm schemes that are going forward want to basically bulldoze 1,000 square miles of southern California desert</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4" name="TextBox 3"/>
          <p:cNvSpPr txBox="1"/>
          <p:nvPr/>
        </p:nvSpPr>
        <p:spPr>
          <a:xfrm>
            <a:off x="690000" y="6176963"/>
            <a:ext cx="10811999" cy="369332"/>
          </a:xfrm>
          <a:prstGeom prst="rect">
            <a:avLst/>
          </a:prstGeom>
          <a:noFill/>
        </p:spPr>
        <p:txBody>
          <a:bodyPr wrap="none" rtlCol="0">
            <a:spAutoFit/>
          </a:bodyPr>
          <a:lstStyle/>
          <a:p>
            <a:r>
              <a:rPr lang="en-US" dirty="0" smtClean="0"/>
              <a:t>-Steward Brand, one of the </a:t>
            </a:r>
            <a:r>
              <a:rPr lang="en-US" dirty="0"/>
              <a:t>founders of the </a:t>
            </a:r>
            <a:r>
              <a:rPr lang="en-US"/>
              <a:t>environmental </a:t>
            </a:r>
            <a:r>
              <a:rPr lang="en-US" smtClean="0"/>
              <a:t>movement and </a:t>
            </a:r>
            <a:r>
              <a:rPr lang="en-US" dirty="0" smtClean="0"/>
              <a:t>the </a:t>
            </a:r>
            <a:r>
              <a:rPr lang="en-US" dirty="0"/>
              <a:t>founder of the Whole Earth Catalog</a:t>
            </a:r>
          </a:p>
        </p:txBody>
      </p:sp>
    </p:spTree>
    <p:extLst>
      <p:ext uri="{BB962C8B-B14F-4D97-AF65-F5344CB8AC3E}">
        <p14:creationId xmlns:p14="http://schemas.microsoft.com/office/powerpoint/2010/main" val="210337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Expert Opinions</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690688"/>
            <a:ext cx="10515600" cy="4351338"/>
          </a:xfrm>
        </p:spPr>
        <p:txBody>
          <a:bodyPr/>
          <a:lstStyle/>
          <a:p>
            <a:pPr marL="0" indent="0" algn="just">
              <a:buNone/>
            </a:pPr>
            <a:r>
              <a:rPr lang="en-US" dirty="0" smtClean="0">
                <a:latin typeface="Times New Roman" charset="0"/>
                <a:ea typeface="Times New Roman" charset="0"/>
                <a:cs typeface="Times New Roman" charset="0"/>
              </a:rPr>
              <a:t>“And </a:t>
            </a:r>
            <a:r>
              <a:rPr lang="en-US" dirty="0">
                <a:latin typeface="Times New Roman" charset="0"/>
                <a:ea typeface="Times New Roman" charset="0"/>
                <a:cs typeface="Times New Roman" charset="0"/>
              </a:rPr>
              <a:t>you can power the entire U.S. vehicle fleet with 73,000 to 145,000 five-megawatt wind turbines. That would take between one and three square kilometers of footprint on the ground, entirely. The spacing is something </a:t>
            </a:r>
            <a:r>
              <a:rPr lang="en-US" dirty="0" smtClean="0">
                <a:latin typeface="Times New Roman" charset="0"/>
                <a:ea typeface="Times New Roman" charset="0"/>
                <a:cs typeface="Times New Roman" charset="0"/>
              </a:rPr>
              <a:t>else… People </a:t>
            </a:r>
            <a:r>
              <a:rPr lang="en-US" dirty="0">
                <a:latin typeface="Times New Roman" charset="0"/>
                <a:ea typeface="Times New Roman" charset="0"/>
                <a:cs typeface="Times New Roman" charset="0"/>
              </a:rPr>
              <a:t>confuse footprint with spacing. As you can see from these pictures, the spacing between can be used for multiple purposes including agricultural land, range land or open space. Over the ocean, it's not even land. Now if we look at </a:t>
            </a:r>
            <a:r>
              <a:rPr lang="en-US" dirty="0" smtClean="0">
                <a:latin typeface="Times New Roman" charset="0"/>
                <a:ea typeface="Times New Roman" charset="0"/>
                <a:cs typeface="Times New Roman" charset="0"/>
              </a:rPr>
              <a:t>nuclear…what </a:t>
            </a:r>
            <a:r>
              <a:rPr lang="en-US" dirty="0">
                <a:latin typeface="Times New Roman" charset="0"/>
                <a:ea typeface="Times New Roman" charset="0"/>
                <a:cs typeface="Times New Roman" charset="0"/>
              </a:rPr>
              <a:t>do we have? We have facilities around there. You also have a buffer zone that's 17 square kilometers. And you have the uranium mining that you have to deal with</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4" name="TextBox 3"/>
          <p:cNvSpPr txBox="1"/>
          <p:nvPr/>
        </p:nvSpPr>
        <p:spPr>
          <a:xfrm>
            <a:off x="4200526" y="6311900"/>
            <a:ext cx="3499676" cy="369332"/>
          </a:xfrm>
          <a:prstGeom prst="rect">
            <a:avLst/>
          </a:prstGeom>
          <a:noFill/>
        </p:spPr>
        <p:txBody>
          <a:bodyPr wrap="none" rtlCol="0">
            <a:spAutoFit/>
          </a:bodyPr>
          <a:lstStyle/>
          <a:p>
            <a:r>
              <a:rPr lang="en-US" smtClean="0"/>
              <a:t>-</a:t>
            </a:r>
            <a:r>
              <a:rPr lang="en-US"/>
              <a:t>Stanford, Professor Mark Jacobson</a:t>
            </a:r>
          </a:p>
        </p:txBody>
      </p:sp>
    </p:spTree>
    <p:extLst>
      <p:ext uri="{BB962C8B-B14F-4D97-AF65-F5344CB8AC3E}">
        <p14:creationId xmlns:p14="http://schemas.microsoft.com/office/powerpoint/2010/main" val="104652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Waste Problem</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dirty="0">
                <a:latin typeface="Times New Roman" charset="0"/>
                <a:ea typeface="Times New Roman" charset="0"/>
                <a:cs typeface="Times New Roman" charset="0"/>
              </a:rPr>
              <a:t>Fabricating the panels requires caustic chemicals such as sodium hydroxide and hydrofluoric acid, and the process uses water as well as electricity, the production of which emits greenhouse gases. It also creates waste. These problems could undercut </a:t>
            </a:r>
            <a:r>
              <a:rPr lang="en-US" dirty="0" err="1">
                <a:latin typeface="Times New Roman" charset="0"/>
                <a:ea typeface="Times New Roman" charset="0"/>
                <a:cs typeface="Times New Roman" charset="0"/>
              </a:rPr>
              <a:t>solar's</a:t>
            </a:r>
            <a:r>
              <a:rPr lang="en-US" dirty="0">
                <a:latin typeface="Times New Roman" charset="0"/>
                <a:ea typeface="Times New Roman" charset="0"/>
                <a:cs typeface="Times New Roman" charset="0"/>
              </a:rPr>
              <a:t> ability to fight climate change and reduce environmental </a:t>
            </a:r>
            <a:r>
              <a:rPr lang="en-US" dirty="0" smtClean="0">
                <a:latin typeface="Times New Roman" charset="0"/>
                <a:ea typeface="Times New Roman" charset="0"/>
                <a:cs typeface="Times New Roman" charset="0"/>
              </a:rPr>
              <a:t>toxics</a:t>
            </a:r>
          </a:p>
          <a:p>
            <a:r>
              <a:rPr lang="en-US" dirty="0" smtClean="0">
                <a:latin typeface="Times New Roman" charset="0"/>
                <a:ea typeface="Times New Roman" charset="0"/>
                <a:cs typeface="Times New Roman" charset="0"/>
              </a:rPr>
              <a:t>Last November, Japan’s Environment Ministry issued </a:t>
            </a:r>
            <a:r>
              <a:rPr lang="en-US" dirty="0" smtClean="0">
                <a:latin typeface="Times New Roman" charset="0"/>
                <a:ea typeface="Times New Roman" charset="0"/>
                <a:cs typeface="Times New Roman" charset="0"/>
                <a:hlinkClick r:id="rId2"/>
              </a:rPr>
              <a:t>a stark warning</a:t>
            </a:r>
            <a:r>
              <a:rPr lang="en-US" dirty="0" smtClean="0">
                <a:latin typeface="Times New Roman" charset="0"/>
                <a:ea typeface="Times New Roman" charset="0"/>
                <a:cs typeface="Times New Roman" charset="0"/>
              </a:rPr>
              <a:t>: the amount of solar panel waste Japan produces every year will rise from 10,000 to 800,000 tons by 2040, and the nation has no plan for safely disposing of it.</a:t>
            </a:r>
          </a:p>
          <a:p>
            <a:endParaRPr lang="en-US" dirty="0">
              <a:latin typeface="Times New Roman" charset="0"/>
              <a:ea typeface="Times New Roman" charset="0"/>
              <a:cs typeface="Times New Roman" charset="0"/>
            </a:endParaRPr>
          </a:p>
        </p:txBody>
      </p:sp>
      <p:sp>
        <p:nvSpPr>
          <p:cNvPr id="5" name="TextBox 4"/>
          <p:cNvSpPr txBox="1"/>
          <p:nvPr/>
        </p:nvSpPr>
        <p:spPr>
          <a:xfrm>
            <a:off x="557213" y="5992297"/>
            <a:ext cx="11416395" cy="369332"/>
          </a:xfrm>
          <a:prstGeom prst="rect">
            <a:avLst/>
          </a:prstGeom>
          <a:noFill/>
        </p:spPr>
        <p:txBody>
          <a:bodyPr wrap="none" rtlCol="0">
            <a:spAutoFit/>
          </a:bodyPr>
          <a:lstStyle/>
          <a:p>
            <a:r>
              <a:rPr lang="en-US" dirty="0" smtClean="0"/>
              <a:t>https://</a:t>
            </a:r>
            <a:r>
              <a:rPr lang="en-US" dirty="0" err="1" smtClean="0"/>
              <a:t>news.nationalgeographic.com</a:t>
            </a:r>
            <a:r>
              <a:rPr lang="en-US" dirty="0" smtClean="0"/>
              <a:t>/news/energy/2014/11/141111-solar-panel-manufacturing-sustainability-ranking/</a:t>
            </a:r>
            <a:endParaRPr lang="en-US" dirty="0"/>
          </a:p>
        </p:txBody>
      </p:sp>
      <p:sp>
        <p:nvSpPr>
          <p:cNvPr id="6" name="TextBox 5"/>
          <p:cNvSpPr txBox="1"/>
          <p:nvPr/>
        </p:nvSpPr>
        <p:spPr>
          <a:xfrm>
            <a:off x="557213" y="6361629"/>
            <a:ext cx="9079858" cy="369332"/>
          </a:xfrm>
          <a:prstGeom prst="rect">
            <a:avLst/>
          </a:prstGeom>
          <a:noFill/>
        </p:spPr>
        <p:txBody>
          <a:bodyPr wrap="none" rtlCol="0">
            <a:spAutoFit/>
          </a:bodyPr>
          <a:lstStyle/>
          <a:p>
            <a:r>
              <a:rPr lang="en-US" dirty="0" smtClean="0"/>
              <a:t>http://</a:t>
            </a:r>
            <a:r>
              <a:rPr lang="en-US" dirty="0" err="1" smtClean="0"/>
              <a:t>environmentalprogress.org</a:t>
            </a:r>
            <a:r>
              <a:rPr lang="en-US" dirty="0" smtClean="0"/>
              <a:t>/big-news/2017/6/21/are-we-headed-for-a-solar-waste-crisis</a:t>
            </a:r>
            <a:endParaRPr lang="en-US" dirty="0"/>
          </a:p>
        </p:txBody>
      </p:sp>
    </p:spTree>
    <p:extLst>
      <p:ext uri="{BB962C8B-B14F-4D97-AF65-F5344CB8AC3E}">
        <p14:creationId xmlns:p14="http://schemas.microsoft.com/office/powerpoint/2010/main" val="29919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TED Talk</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https://</a:t>
            </a:r>
            <a:r>
              <a:rPr lang="en-US" dirty="0" err="1" smtClean="0">
                <a:latin typeface="Times New Roman" charset="0"/>
                <a:ea typeface="Times New Roman" charset="0"/>
                <a:cs typeface="Times New Roman" charset="0"/>
              </a:rPr>
              <a:t>ochen.com</a:t>
            </a:r>
            <a:r>
              <a:rPr lang="en-US" dirty="0" smtClean="0">
                <a:latin typeface="Times New Roman" charset="0"/>
                <a:ea typeface="Times New Roman" charset="0"/>
                <a:cs typeface="Times New Roman" charset="0"/>
              </a:rPr>
              <a:t>/is-nuclear-energy-renewable</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2665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latin typeface="Times New Roman" charset="0"/>
              <a:ea typeface="Times New Roman" charset="0"/>
              <a:cs typeface="Times New Roman" charset="0"/>
            </a:endParaRPr>
          </a:p>
          <a:p>
            <a:pPr marL="0" indent="0" algn="ctr">
              <a:buNone/>
            </a:pPr>
            <a:endParaRPr lang="en-US" dirty="0">
              <a:latin typeface="Times New Roman" charset="0"/>
              <a:ea typeface="Times New Roman" charset="0"/>
              <a:cs typeface="Times New Roman" charset="0"/>
            </a:endParaRPr>
          </a:p>
          <a:p>
            <a:pPr marL="0" indent="0" algn="ctr">
              <a:buNone/>
            </a:pPr>
            <a:r>
              <a:rPr lang="en-US" dirty="0" smtClean="0">
                <a:latin typeface="Times New Roman" charset="0"/>
                <a:ea typeface="Times New Roman" charset="0"/>
                <a:cs typeface="Times New Roman" charset="0"/>
              </a:rPr>
              <a:t>What are your final conclusions?</a:t>
            </a:r>
            <a:endParaRPr lang="en-US" dirty="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185737" y="122238"/>
            <a:ext cx="4641145" cy="2610644"/>
          </a:xfrm>
          <a:prstGeom prst="rect">
            <a:avLst/>
          </a:prstGeom>
        </p:spPr>
      </p:pic>
      <p:pic>
        <p:nvPicPr>
          <p:cNvPr id="5" name="Picture 4"/>
          <p:cNvPicPr>
            <a:picLocks noChangeAspect="1"/>
          </p:cNvPicPr>
          <p:nvPr/>
        </p:nvPicPr>
        <p:blipFill>
          <a:blip r:embed="rId3"/>
          <a:stretch>
            <a:fillRect/>
          </a:stretch>
        </p:blipFill>
        <p:spPr>
          <a:xfrm>
            <a:off x="6075363" y="3375819"/>
            <a:ext cx="5930900" cy="3336131"/>
          </a:xfrm>
          <a:prstGeom prst="rect">
            <a:avLst/>
          </a:prstGeom>
        </p:spPr>
      </p:pic>
    </p:spTree>
    <p:extLst>
      <p:ext uri="{BB962C8B-B14F-4D97-AF65-F5344CB8AC3E}">
        <p14:creationId xmlns:p14="http://schemas.microsoft.com/office/powerpoint/2010/main" val="179567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latin typeface="Times New Roman" charset="0"/>
              <a:ea typeface="Times New Roman" charset="0"/>
              <a:cs typeface="Times New Roman" charset="0"/>
            </a:endParaRPr>
          </a:p>
          <a:p>
            <a:pPr marL="0" indent="0" algn="ctr">
              <a:buNone/>
            </a:pPr>
            <a:endParaRPr lang="en-US" dirty="0">
              <a:latin typeface="Times New Roman" charset="0"/>
              <a:ea typeface="Times New Roman" charset="0"/>
              <a:cs typeface="Times New Roman" charset="0"/>
            </a:endParaRPr>
          </a:p>
          <a:p>
            <a:pPr marL="0" indent="0" algn="ctr">
              <a:buNone/>
            </a:pPr>
            <a:r>
              <a:rPr lang="en-US" dirty="0" smtClean="0">
                <a:latin typeface="Times New Roman" charset="0"/>
                <a:ea typeface="Times New Roman" charset="0"/>
                <a:cs typeface="Times New Roman" charset="0"/>
              </a:rPr>
              <a:t>Definition of Renewable Energy?</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514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latin typeface="Times New Roman" charset="0"/>
              <a:ea typeface="Times New Roman" charset="0"/>
              <a:cs typeface="Times New Roman" charset="0"/>
            </a:endParaRPr>
          </a:p>
          <a:p>
            <a:pPr marL="0" indent="0" algn="ctr">
              <a:buNone/>
            </a:pPr>
            <a:endParaRPr lang="en-US" dirty="0">
              <a:latin typeface="Times New Roman" charset="0"/>
              <a:ea typeface="Times New Roman" charset="0"/>
              <a:cs typeface="Times New Roman" charset="0"/>
            </a:endParaRPr>
          </a:p>
          <a:p>
            <a:pPr marL="0" indent="0" algn="ctr">
              <a:buNone/>
            </a:pPr>
            <a:r>
              <a:rPr lang="en-US" dirty="0" smtClean="0">
                <a:latin typeface="Times New Roman" charset="0"/>
                <a:ea typeface="Times New Roman" charset="0"/>
                <a:cs typeface="Times New Roman" charset="0"/>
              </a:rPr>
              <a:t>Definition of Sustainable Energy?</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9398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Definitions</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r>
              <a:rPr lang="en-US" sz="2400" dirty="0">
                <a:latin typeface="Times New Roman" charset="0"/>
                <a:ea typeface="Times New Roman" charset="0"/>
                <a:cs typeface="Times New Roman" charset="0"/>
              </a:rPr>
              <a:t>Renewable literally means 'to make new again'. Any resource that naturally replenishes with time, like the creation of wind or the growth of biological organisms for biomass or biofuels, is certainly renewable. Renewable energy means that the energy humans extract from nature will generally replace itself</a:t>
            </a:r>
            <a:r>
              <a:rPr lang="en-US" sz="2400" dirty="0" smtClean="0">
                <a:latin typeface="Times New Roman" charset="0"/>
                <a:ea typeface="Times New Roman" charset="0"/>
                <a:cs typeface="Times New Roman" charset="0"/>
              </a:rPr>
              <a:t>.</a:t>
            </a:r>
          </a:p>
          <a:p>
            <a:pPr lvl="1"/>
            <a:r>
              <a:rPr lang="en-US" dirty="0" smtClean="0">
                <a:latin typeface="Times New Roman" charset="0"/>
                <a:ea typeface="Times New Roman" charset="0"/>
                <a:cs typeface="Times New Roman" charset="0"/>
              </a:rPr>
              <a:t>Library of Congress defines renewable energy as "a sustainable energy source that is replaced rapidly, by a natural ongoing process." The LOC also notes that nuclear fuel sources are "not essentially renewable" -- they can be depleted. The U.S. Department of Energy classifies uranium as non-renewable source.</a:t>
            </a:r>
            <a:endParaRPr lang="en-US" dirty="0">
              <a:latin typeface="Times New Roman" charset="0"/>
              <a:ea typeface="Times New Roman" charset="0"/>
              <a:cs typeface="Times New Roman" charset="0"/>
            </a:endParaRPr>
          </a:p>
          <a:p>
            <a:r>
              <a:rPr lang="en-US" sz="2400" dirty="0">
                <a:latin typeface="Times New Roman" charset="0"/>
                <a:ea typeface="Times New Roman" charset="0"/>
                <a:cs typeface="Times New Roman" charset="0"/>
              </a:rPr>
              <a:t>On the other hand, a sustainable energy source can be maintained for a definable period of time, one whose total amount will last for the period of human history that needs it, at the rate it is being used or expected to be used. It may or may not be renewed at some rate.</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586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latin typeface="Times New Roman" charset="0"/>
              <a:ea typeface="Times New Roman" charset="0"/>
              <a:cs typeface="Times New Roman" charset="0"/>
            </a:endParaRPr>
          </a:p>
          <a:p>
            <a:pPr marL="0" indent="0" algn="ctr">
              <a:buNone/>
            </a:pPr>
            <a:r>
              <a:rPr lang="en-US" dirty="0" smtClean="0">
                <a:latin typeface="Times New Roman" charset="0"/>
                <a:ea typeface="Times New Roman" charset="0"/>
                <a:cs typeface="Times New Roman" charset="0"/>
              </a:rPr>
              <a:t>“</a:t>
            </a:r>
            <a:r>
              <a:rPr lang="en-US" dirty="0">
                <a:latin typeface="Times New Roman" charset="0"/>
                <a:ea typeface="Times New Roman" charset="0"/>
                <a:cs typeface="Times New Roman" charset="0"/>
              </a:rPr>
              <a:t>Not everything renewable is sustainable, and in turn not everything which is sustainable is necessarily renewable</a:t>
            </a:r>
            <a:r>
              <a:rPr lang="en-US" dirty="0" smtClean="0">
                <a:latin typeface="Times New Roman" charset="0"/>
                <a:ea typeface="Times New Roman" charset="0"/>
                <a:cs typeface="Times New Roman" charset="0"/>
              </a:rPr>
              <a:t>.”</a:t>
            </a:r>
          </a:p>
          <a:p>
            <a:pPr marL="0" indent="0" algn="ctr">
              <a:buNone/>
            </a:pPr>
            <a:r>
              <a:rPr lang="en-US"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Professor Jason </a:t>
            </a:r>
            <a:r>
              <a:rPr lang="en-US" dirty="0" err="1" smtClean="0">
                <a:latin typeface="Times New Roman" charset="0"/>
                <a:ea typeface="Times New Roman" charset="0"/>
                <a:cs typeface="Times New Roman" charset="0"/>
              </a:rPr>
              <a:t>Donev</a:t>
            </a:r>
            <a:r>
              <a:rPr lang="en-US" dirty="0" smtClean="0">
                <a:latin typeface="Times New Roman" charset="0"/>
                <a:ea typeface="Times New Roman" charset="0"/>
                <a:cs typeface="Times New Roman" charset="0"/>
              </a:rPr>
              <a:t> from the University of Calgary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0787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95581"/>
            <a:ext cx="6096000" cy="954107"/>
          </a:xfrm>
          <a:prstGeom prst="rect">
            <a:avLst/>
          </a:prstGeom>
        </p:spPr>
        <p:txBody>
          <a:bodyPr>
            <a:spAutoFit/>
          </a:bodyPr>
          <a:lstStyle/>
          <a:p>
            <a:pPr algn="ctr"/>
            <a:r>
              <a:rPr lang="en-US" sz="2800" dirty="0" smtClean="0">
                <a:latin typeface="Times New Roman" charset="0"/>
                <a:ea typeface="Times New Roman" charset="0"/>
                <a:cs typeface="Times New Roman" charset="0"/>
              </a:rPr>
              <a:t>Do you think nuclear is renewable and/or sustainable?</a:t>
            </a:r>
            <a:endParaRPr lang="en-US" sz="2800" dirty="0">
              <a:latin typeface="Times New Roman" charset="0"/>
              <a:ea typeface="Times New Roman" charset="0"/>
              <a:cs typeface="Times New Roman" charset="0"/>
            </a:endParaRPr>
          </a:p>
        </p:txBody>
      </p:sp>
      <p:pic>
        <p:nvPicPr>
          <p:cNvPr id="5" name="Picture 4"/>
          <p:cNvPicPr>
            <a:picLocks noChangeAspect="1"/>
          </p:cNvPicPr>
          <p:nvPr/>
        </p:nvPicPr>
        <p:blipFill>
          <a:blip r:embed="rId2"/>
          <a:stretch>
            <a:fillRect/>
          </a:stretch>
        </p:blipFill>
        <p:spPr>
          <a:xfrm>
            <a:off x="2216150" y="1522412"/>
            <a:ext cx="7759700" cy="4927600"/>
          </a:xfrm>
          <a:prstGeom prst="rect">
            <a:avLst/>
          </a:prstGeom>
        </p:spPr>
      </p:pic>
    </p:spTree>
    <p:extLst>
      <p:ext uri="{BB962C8B-B14F-4D97-AF65-F5344CB8AC3E}">
        <p14:creationId xmlns:p14="http://schemas.microsoft.com/office/powerpoint/2010/main" val="119163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Is nuclear power renewable/sustainable?</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b="0" i="0" dirty="0" smtClean="0">
                <a:solidFill>
                  <a:srgbClr val="000000"/>
                </a:solidFill>
                <a:effectLst/>
                <a:latin typeface="Times New Roman" charset="0"/>
                <a:ea typeface="Times New Roman" charset="0"/>
                <a:cs typeface="Times New Roman" charset="0"/>
              </a:rPr>
              <a:t>A non-renewable resource can be sustainable if it's used at a slow enough rate that supplies last for thousands of years, and the environmental impacts don't cause huge problems. </a:t>
            </a:r>
          </a:p>
          <a:p>
            <a:pPr lvl="1"/>
            <a:r>
              <a:rPr lang="en-US" sz="2800" dirty="0">
                <a:solidFill>
                  <a:srgbClr val="000000"/>
                </a:solidFill>
                <a:latin typeface="Times New Roman" charset="0"/>
                <a:ea typeface="Times New Roman" charset="0"/>
                <a:cs typeface="Times New Roman" charset="0"/>
              </a:rPr>
              <a:t>N</a:t>
            </a:r>
            <a:r>
              <a:rPr lang="en-US" sz="2800" b="0" i="0" dirty="0" smtClean="0">
                <a:solidFill>
                  <a:srgbClr val="000000"/>
                </a:solidFill>
                <a:effectLst/>
                <a:latin typeface="Times New Roman" charset="0"/>
                <a:ea typeface="Times New Roman" charset="0"/>
                <a:cs typeface="Times New Roman" charset="0"/>
              </a:rPr>
              <a:t>uclear power</a:t>
            </a:r>
          </a:p>
          <a:p>
            <a:pPr lvl="1"/>
            <a:r>
              <a:rPr lang="en-US" sz="2800" b="0" i="0" dirty="0" smtClean="0">
                <a:solidFill>
                  <a:srgbClr val="000000"/>
                </a:solidFill>
                <a:effectLst/>
                <a:latin typeface="Times New Roman" charset="0"/>
                <a:ea typeface="Times New Roman" charset="0"/>
                <a:cs typeface="Times New Roman" charset="0"/>
              </a:rPr>
              <a:t>Like fossil fuel, the amount of uranium available from conventional sources has long been underestimated. Reserves are only calculated for economically recoverable sources using present-day technologies and pricing. Both keep getting better.</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2734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Is nuclear power renewable/sustainable?</a:t>
            </a:r>
            <a:endParaRPr lang="en-US" dirty="0"/>
          </a:p>
        </p:txBody>
      </p:sp>
      <p:sp>
        <p:nvSpPr>
          <p:cNvPr id="3" name="Content Placeholder 2"/>
          <p:cNvSpPr>
            <a:spLocks noGrp="1"/>
          </p:cNvSpPr>
          <p:nvPr>
            <p:ph idx="1"/>
          </p:nvPr>
        </p:nvSpPr>
        <p:spPr/>
        <p:txBody>
          <a:bodyPr>
            <a:noAutofit/>
          </a:bodyPr>
          <a:lstStyle/>
          <a:p>
            <a:r>
              <a:rPr lang="en-US" sz="2400" dirty="0">
                <a:latin typeface="Times New Roman" charset="0"/>
                <a:ea typeface="Times New Roman" charset="0"/>
                <a:cs typeface="Times New Roman" charset="0"/>
              </a:rPr>
              <a:t>A</a:t>
            </a:r>
            <a:r>
              <a:rPr lang="en-US" sz="2400" dirty="0" smtClean="0">
                <a:latin typeface="Times New Roman" charset="0"/>
                <a:ea typeface="Times New Roman" charset="0"/>
                <a:cs typeface="Times New Roman" charset="0"/>
              </a:rPr>
              <a:t>dvanced </a:t>
            </a:r>
            <a:r>
              <a:rPr lang="en-US" sz="2400" dirty="0">
                <a:latin typeface="Times New Roman" charset="0"/>
                <a:ea typeface="Times New Roman" charset="0"/>
                <a:cs typeface="Times New Roman" charset="0"/>
              </a:rPr>
              <a:t>nuclear reactors that will replace our existing reactors use much more of the fuel than present-day reactors. </a:t>
            </a:r>
            <a:endParaRPr lang="en-US" sz="2400"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Small </a:t>
            </a:r>
            <a:r>
              <a:rPr lang="en-US" dirty="0">
                <a:latin typeface="Times New Roman" charset="0"/>
                <a:ea typeface="Times New Roman" charset="0"/>
                <a:cs typeface="Times New Roman" charset="0"/>
              </a:rPr>
              <a:t>modular reactors can better tailor energy use to demand.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Molten </a:t>
            </a:r>
            <a:r>
              <a:rPr lang="en-US" dirty="0">
                <a:latin typeface="Times New Roman" charset="0"/>
                <a:ea typeface="Times New Roman" charset="0"/>
                <a:cs typeface="Times New Roman" charset="0"/>
              </a:rPr>
              <a:t>salt reactors obtain up to ten times the energy from the same amount of uranium because the fission products and reaction poisons are removed as it goes. </a:t>
            </a:r>
            <a:endParaRPr lang="en-US" dirty="0" smtClean="0">
              <a:latin typeface="Times New Roman" charset="0"/>
              <a:ea typeface="Times New Roman" charset="0"/>
              <a:cs typeface="Times New Roman" charset="0"/>
            </a:endParaRPr>
          </a:p>
          <a:p>
            <a:pPr lvl="1"/>
            <a:r>
              <a:rPr lang="en-US" dirty="0" smtClean="0">
                <a:latin typeface="Times New Roman" charset="0"/>
                <a:ea typeface="Times New Roman" charset="0"/>
                <a:cs typeface="Times New Roman" charset="0"/>
              </a:rPr>
              <a:t>Fast </a:t>
            </a:r>
            <a:r>
              <a:rPr lang="en-US" dirty="0">
                <a:latin typeface="Times New Roman" charset="0"/>
                <a:ea typeface="Times New Roman" charset="0"/>
                <a:cs typeface="Times New Roman" charset="0"/>
              </a:rPr>
              <a:t>reactors obtain at least ten times the energy from existing nuclear fuel by burning everything, not just U-235.</a:t>
            </a:r>
          </a:p>
          <a:p>
            <a:r>
              <a:rPr lang="en-US" sz="2400" dirty="0">
                <a:latin typeface="Times New Roman" charset="0"/>
                <a:ea typeface="Times New Roman" charset="0"/>
                <a:cs typeface="Times New Roman" charset="0"/>
              </a:rPr>
              <a:t>Just using existing uranium from U-mine sites, as well as burning existing spent fuel in fast reactors in the near-future, provides sufficient uranium fuel to produce 10 trillion </a:t>
            </a:r>
            <a:r>
              <a:rPr lang="en-US" sz="2400" dirty="0" err="1">
                <a:latin typeface="Times New Roman" charset="0"/>
                <a:ea typeface="Times New Roman" charset="0"/>
                <a:cs typeface="Times New Roman" charset="0"/>
              </a:rPr>
              <a:t>kWhs</a:t>
            </a:r>
            <a:r>
              <a:rPr lang="en-US" sz="2400" dirty="0">
                <a:latin typeface="Times New Roman" charset="0"/>
                <a:ea typeface="Times New Roman" charset="0"/>
                <a:cs typeface="Times New Roman" charset="0"/>
              </a:rPr>
              <a:t>/year for thousands of  years, making it presently sustainable by any measure.</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9548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ea typeface="Times New Roman" charset="0"/>
                <a:cs typeface="Times New Roman" charset="0"/>
              </a:rPr>
              <a:t>Is nuclear power renewable/sustainable?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charset="0"/>
                <a:ea typeface="Times New Roman" charset="0"/>
                <a:cs typeface="Times New Roman" charset="0"/>
              </a:rPr>
              <a:t>One interesting </a:t>
            </a:r>
            <a:r>
              <a:rPr lang="en-US" sz="2400" dirty="0" smtClean="0">
                <a:latin typeface="Times New Roman" charset="0"/>
                <a:ea typeface="Times New Roman" charset="0"/>
                <a:cs typeface="Times New Roman" charset="0"/>
              </a:rPr>
              <a:t>opinion:</a:t>
            </a:r>
          </a:p>
          <a:p>
            <a:pPr marL="0" indent="0">
              <a:buNone/>
            </a:pPr>
            <a:r>
              <a:rPr lang="en-US" sz="2400" dirty="0">
                <a:latin typeface="Times New Roman" charset="0"/>
                <a:ea typeface="Times New Roman" charset="0"/>
                <a:cs typeface="Times New Roman" charset="0"/>
              </a:rPr>
              <a:t>U</a:t>
            </a:r>
            <a:r>
              <a:rPr lang="en-US" sz="2400" dirty="0" smtClean="0">
                <a:latin typeface="Times New Roman" charset="0"/>
                <a:ea typeface="Times New Roman" charset="0"/>
                <a:cs typeface="Times New Roman" charset="0"/>
              </a:rPr>
              <a:t>sing U extracted from seawater, instead of mining uranium ore, makes nuclear truly renewable as well as sustainable. The amount of U in seawater is only 3.3 micrograms/liter (parts per billion), but that totals 4.5 billion tons of U in the billion cubic kilometers of seawater in the ocean.</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1323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663</Words>
  <Application>Microsoft Macintosh PowerPoint</Application>
  <PresentationFormat>Widescreen</PresentationFormat>
  <Paragraphs>56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Calibri Light</vt:lpstr>
      <vt:lpstr>Georgia</vt:lpstr>
      <vt:lpstr>Times New Roman</vt:lpstr>
      <vt:lpstr>Arial</vt:lpstr>
      <vt:lpstr>Office Theme</vt:lpstr>
      <vt:lpstr>Is Nuclear Energy Renewable and Sustainable?</vt:lpstr>
      <vt:lpstr>PowerPoint Presentation</vt:lpstr>
      <vt:lpstr>PowerPoint Presentation</vt:lpstr>
      <vt:lpstr>Definitions</vt:lpstr>
      <vt:lpstr>PowerPoint Presentation</vt:lpstr>
      <vt:lpstr>PowerPoint Presentation</vt:lpstr>
      <vt:lpstr>Is nuclear power renewable/sustainable?</vt:lpstr>
      <vt:lpstr>Is nuclear power renewable/sustainable?</vt:lpstr>
      <vt:lpstr>Is nuclear power renewable/sustainable?</vt:lpstr>
      <vt:lpstr>Total Life Cycle Emissions</vt:lpstr>
      <vt:lpstr>Expert Opinions</vt:lpstr>
      <vt:lpstr>Expert Opinions</vt:lpstr>
      <vt:lpstr>Waste Problem</vt:lpstr>
      <vt:lpstr>TED Talk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Green</dc:creator>
  <cp:lastModifiedBy>Theresa Green</cp:lastModifiedBy>
  <cp:revision>10</cp:revision>
  <dcterms:created xsi:type="dcterms:W3CDTF">2018-04-16T16:19:04Z</dcterms:created>
  <dcterms:modified xsi:type="dcterms:W3CDTF">2018-04-16T17:43:14Z</dcterms:modified>
</cp:coreProperties>
</file>